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494" r:id="rId2"/>
    <p:sldId id="578" r:id="rId3"/>
    <p:sldId id="499" r:id="rId4"/>
    <p:sldId id="498" r:id="rId5"/>
    <p:sldId id="495" r:id="rId6"/>
    <p:sldId id="508" r:id="rId7"/>
    <p:sldId id="496" r:id="rId8"/>
    <p:sldId id="497" r:id="rId9"/>
    <p:sldId id="517" r:id="rId10"/>
    <p:sldId id="571" r:id="rId11"/>
    <p:sldId id="500" r:id="rId12"/>
    <p:sldId id="572" r:id="rId13"/>
    <p:sldId id="573" r:id="rId14"/>
    <p:sldId id="521" r:id="rId15"/>
    <p:sldId id="520" r:id="rId16"/>
    <p:sldId id="501" r:id="rId17"/>
    <p:sldId id="502" r:id="rId18"/>
    <p:sldId id="519" r:id="rId19"/>
    <p:sldId id="534" r:id="rId20"/>
    <p:sldId id="533" r:id="rId21"/>
    <p:sldId id="532" r:id="rId22"/>
    <p:sldId id="579" r:id="rId23"/>
    <p:sldId id="531" r:id="rId24"/>
    <p:sldId id="530" r:id="rId25"/>
    <p:sldId id="561" r:id="rId26"/>
    <p:sldId id="546" r:id="rId27"/>
    <p:sldId id="547" r:id="rId28"/>
    <p:sldId id="548" r:id="rId29"/>
    <p:sldId id="529" r:id="rId30"/>
    <p:sldId id="528" r:id="rId31"/>
    <p:sldId id="527" r:id="rId32"/>
    <p:sldId id="526" r:id="rId33"/>
    <p:sldId id="525" r:id="rId34"/>
    <p:sldId id="576" r:id="rId35"/>
    <p:sldId id="575" r:id="rId36"/>
    <p:sldId id="580" r:id="rId37"/>
    <p:sldId id="539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FF6600"/>
    <a:srgbClr val="FFFF99"/>
    <a:srgbClr val="FF0066"/>
    <a:srgbClr val="99CCFF"/>
    <a:srgbClr val="FFFF66"/>
    <a:srgbClr val="EFC777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6" autoAdjust="0"/>
    <p:restoredTop sz="94581" autoAdjust="0"/>
  </p:normalViewPr>
  <p:slideViewPr>
    <p:cSldViewPr>
      <p:cViewPr>
        <p:scale>
          <a:sx n="50" d="100"/>
          <a:sy n="50" d="100"/>
        </p:scale>
        <p:origin x="-1938" y="-516"/>
      </p:cViewPr>
      <p:guideLst>
        <p:guide orient="horz" pos="432"/>
        <p:guide pos="2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6C6EC-2BA6-403A-8C7C-31437CD09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702250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6DACE-BC6C-43CC-AD6C-900F6AF70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867689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3C6FF-9986-4B2B-8BD5-7E1A05F1B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999418"/>
      </p:ext>
    </p:extLst>
  </p:cSld>
  <p:clrMapOvr>
    <a:masterClrMapping/>
  </p:clrMapOvr>
  <p:transition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44D489-F15B-4099-828A-E34F94ADC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7512"/>
      </p:ext>
    </p:extLst>
  </p:cSld>
  <p:clrMapOvr>
    <a:masterClrMapping/>
  </p:clrMapOvr>
  <p:transition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B740F8-D7C9-4366-8C8F-84B859C54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909914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5AB59-81AA-426F-9F7D-24CF8E3C8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096828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14E32-B604-4093-BA54-224E6F253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496988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4A96D-C1D8-4B74-9328-CEB1BC9B1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006374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B6C6D-7604-4504-A2D9-D2BEC518E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202031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B4AA7-6341-4117-8EA0-607E3E5636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748152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DABAF-EFC6-4C83-BEF7-ABAF8F827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133898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E9229-2019-4B66-BD21-240EB107D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303855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2D68F-FF9F-49F3-89EE-1310AD531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952536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66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7F6DF0-8CE5-44DB-9001-3AF2401201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wipe dir="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6600"/>
                </a:solidFill>
              </a:rPr>
              <a:t>		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6600"/>
                </a:solidFill>
              </a:rPr>
              <a:t>			   </a:t>
            </a:r>
            <a:r>
              <a:rPr lang="en-US" altLang="en-US" sz="3600" b="1">
                <a:solidFill>
                  <a:srgbClr val="FFFF99"/>
                </a:solidFill>
              </a:rPr>
              <a:t>Dr. V.K.Mishra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		    </a:t>
            </a:r>
            <a:r>
              <a:rPr lang="en-US" altLang="en-US" sz="2800">
                <a:solidFill>
                  <a:srgbClr val="FFFF99"/>
                </a:solidFill>
              </a:rPr>
              <a:t>Consultant Urologist &amp; Director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                 Kanpur Urology Centre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		 	         Kanpur</a:t>
            </a:r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7724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FF0066"/>
                </a:solidFill>
              </a:rPr>
              <a:t>Common Urological ailments-</a:t>
            </a:r>
            <a:r>
              <a:rPr lang="en-US" altLang="en-US" sz="4000" b="1"/>
              <a:t> </a:t>
            </a:r>
            <a:r>
              <a:rPr lang="en-US" altLang="en-US" sz="4000" b="1">
                <a:solidFill>
                  <a:srgbClr val="FF0066"/>
                </a:solidFill>
              </a:rPr>
              <a:t>symptoms ,treatment &amp; prevention.</a:t>
            </a:r>
            <a:r>
              <a:rPr lang="en-US" altLang="en-US" sz="400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0" y="2057400"/>
            <a:ext cx="86106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>
                <a:solidFill>
                  <a:srgbClr val="EFC777"/>
                </a:solidFill>
              </a:rPr>
              <a:t>The common symptoms are</a:t>
            </a:r>
            <a:r>
              <a:rPr lang="en-US" altLang="en-US" sz="3200"/>
              <a:t> </a:t>
            </a:r>
            <a:r>
              <a:rPr lang="en-US" altLang="en-US" sz="3200">
                <a:solidFill>
                  <a:srgbClr val="EFC777"/>
                </a:solidFill>
              </a:rPr>
              <a:t>:-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200">
                <a:solidFill>
                  <a:srgbClr val="FFFF99"/>
                </a:solidFill>
              </a:rPr>
              <a:t>Poor urine flow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200">
                <a:solidFill>
                  <a:srgbClr val="FFFF99"/>
                </a:solidFill>
              </a:rPr>
              <a:t>Thinning of stream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200">
                <a:solidFill>
                  <a:srgbClr val="FFFF99"/>
                </a:solidFill>
              </a:rPr>
              <a:t>Urgency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200">
                <a:solidFill>
                  <a:srgbClr val="FFFF99"/>
                </a:solidFill>
              </a:rPr>
              <a:t>Innvoluntary loss of urine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200">
                <a:solidFill>
                  <a:srgbClr val="FFFF99"/>
                </a:solidFill>
              </a:rPr>
              <a:t>↑ urine frequency leading to disturbance in work  </a:t>
            </a:r>
          </a:p>
          <a:p>
            <a:pPr>
              <a:buFont typeface="Wingdings" pitchFamily="2" charset="2"/>
              <a:buNone/>
            </a:pPr>
            <a:r>
              <a:rPr lang="en-US" altLang="en-US" sz="3200">
                <a:solidFill>
                  <a:srgbClr val="FFFF99"/>
                </a:solidFill>
              </a:rPr>
              <a:t>    or night sleep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200">
                <a:solidFill>
                  <a:srgbClr val="FFFF99"/>
                </a:solidFill>
              </a:rPr>
              <a:t>Occasional blood in urine</a:t>
            </a:r>
          </a:p>
        </p:txBody>
      </p:sp>
      <p:sp>
        <p:nvSpPr>
          <p:cNvPr id="4669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Prostatic enlargement (BPH)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6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6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6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6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6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6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6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6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6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6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6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6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6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6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6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6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Prostatic enlargement (BPH)</a:t>
            </a:r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7848600" cy="4495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>
                <a:solidFill>
                  <a:srgbClr val="FFFF99"/>
                </a:solidFill>
              </a:rPr>
              <a:t>Prostate enlargement is a ageing process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>
                <a:solidFill>
                  <a:srgbClr val="FFFF99"/>
                </a:solidFill>
              </a:rPr>
              <a:t>   &amp; may not be disease at all.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>
                <a:solidFill>
                  <a:srgbClr val="FFFF99"/>
                </a:solidFill>
              </a:rPr>
              <a:t>Only symptomatic person need treatment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    which may be medical or surgical depending upon the duration &amp; severity of problem.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>
                <a:solidFill>
                  <a:srgbClr val="FFFF99"/>
                </a:solidFill>
              </a:rPr>
              <a:t>The size of prostate has no relation with symptoms &amp; even small prostate may need treatment.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3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3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3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3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3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3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3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3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Prostatic enlargement (BPH)</a:t>
            </a:r>
          </a:p>
        </p:txBody>
      </p:sp>
      <p:sp>
        <p:nvSpPr>
          <p:cNvPr id="470027" name="Rectangle 11"/>
          <p:cNvSpPr>
            <a:spLocks noGrp="1" noChangeArrowheads="1"/>
          </p:cNvSpPr>
          <p:nvPr>
            <p:ph sz="quarter" idx="1"/>
          </p:nvPr>
        </p:nvSpPr>
        <p:spPr>
          <a:xfrm>
            <a:off x="0" y="3048000"/>
            <a:ext cx="3886200" cy="4191000"/>
          </a:xfrm>
        </p:spPr>
        <p:txBody>
          <a:bodyPr/>
          <a:lstStyle/>
          <a:p>
            <a:pPr>
              <a:buFontTx/>
              <a:buNone/>
            </a:pPr>
            <a:endParaRPr lang="en-US" altLang="en-US" sz="4000" u="sng">
              <a:solidFill>
                <a:srgbClr val="FFFF99"/>
              </a:solidFill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EFC777"/>
                </a:solidFill>
              </a:rPr>
              <a:t>Recommended for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EFC777"/>
                </a:solidFill>
              </a:rPr>
              <a:t>mild to moderate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EFC777"/>
                </a:solidFill>
              </a:rPr>
              <a:t>Symptoms of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EFC777"/>
                </a:solidFill>
              </a:rPr>
              <a:t>enlarged prostate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470028" name="Rectangle 12"/>
          <p:cNvSpPr>
            <a:spLocks noGrp="1" noChangeArrowheads="1"/>
          </p:cNvSpPr>
          <p:nvPr>
            <p:ph sz="quarter" idx="2"/>
          </p:nvPr>
        </p:nvSpPr>
        <p:spPr>
          <a:xfrm>
            <a:off x="5334000" y="2895600"/>
            <a:ext cx="3810000" cy="39624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altLang="en-US" sz="4000">
                <a:solidFill>
                  <a:srgbClr val="EFC777"/>
                </a:solidFill>
              </a:rPr>
              <a:t> </a:t>
            </a:r>
          </a:p>
          <a:p>
            <a:pPr marL="457200" indent="-457200">
              <a:buFontTx/>
              <a:buNone/>
            </a:pPr>
            <a:r>
              <a:rPr lang="en-US" altLang="en-US" sz="4000">
                <a:solidFill>
                  <a:srgbClr val="FF0066"/>
                </a:solidFill>
              </a:rPr>
              <a:t>TUR(P)</a:t>
            </a:r>
          </a:p>
          <a:p>
            <a:pPr marL="457200" indent="-457200">
              <a:buFontTx/>
              <a:buNone/>
            </a:pPr>
            <a:r>
              <a:rPr lang="en-US" altLang="en-US" sz="2800">
                <a:solidFill>
                  <a:srgbClr val="FFFF66"/>
                </a:solidFill>
              </a:rPr>
              <a:t>The gold standard </a:t>
            </a:r>
          </a:p>
          <a:p>
            <a:pPr marL="457200" indent="-457200">
              <a:buFontTx/>
              <a:buNone/>
            </a:pPr>
            <a:r>
              <a:rPr lang="en-US" altLang="en-US" sz="2800">
                <a:solidFill>
                  <a:srgbClr val="FFFF66"/>
                </a:solidFill>
              </a:rPr>
              <a:t>method for removal of </a:t>
            </a:r>
          </a:p>
          <a:p>
            <a:pPr marL="457200" indent="-457200">
              <a:buFontTx/>
              <a:buNone/>
            </a:pPr>
            <a:r>
              <a:rPr lang="en-US" altLang="en-US" sz="2800">
                <a:solidFill>
                  <a:srgbClr val="FFFF66"/>
                </a:solidFill>
              </a:rPr>
              <a:t>enlarged prostate  </a:t>
            </a:r>
          </a:p>
          <a:p>
            <a:pPr marL="457200" indent="-457200"/>
            <a:endParaRPr lang="en-US" altLang="en-US" sz="2800"/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2514600" y="1371600"/>
            <a:ext cx="38100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>
                <a:solidFill>
                  <a:srgbClr val="FF6600"/>
                </a:solidFill>
              </a:rPr>
              <a:t>Treatment</a:t>
            </a:r>
          </a:p>
        </p:txBody>
      </p:sp>
      <p:sp>
        <p:nvSpPr>
          <p:cNvPr id="470030" name="Oval 14"/>
          <p:cNvSpPr>
            <a:spLocks noChangeArrowheads="1"/>
          </p:cNvSpPr>
          <p:nvPr/>
        </p:nvSpPr>
        <p:spPr bwMode="auto">
          <a:xfrm>
            <a:off x="228600" y="2286000"/>
            <a:ext cx="3124200" cy="1066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/>
              <a:t>MEDICAL</a:t>
            </a:r>
          </a:p>
        </p:txBody>
      </p:sp>
      <p:sp>
        <p:nvSpPr>
          <p:cNvPr id="470031" name="Oval 15"/>
          <p:cNvSpPr>
            <a:spLocks noChangeArrowheads="1"/>
          </p:cNvSpPr>
          <p:nvPr/>
        </p:nvSpPr>
        <p:spPr bwMode="auto">
          <a:xfrm>
            <a:off x="5257800" y="2209800"/>
            <a:ext cx="34290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/>
              <a:t>SURGICAL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0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0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0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0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0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0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0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0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0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0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0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0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0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0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0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0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0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0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0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0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0" grpId="0" build="p"/>
      <p:bldP spid="470030" grpId="0" animBg="1"/>
      <p:bldP spid="4700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60" name="Picture 4" descr="Turp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FF0066"/>
                </a:solidFill>
              </a:rPr>
              <a:t>How can I prevent prostatic enlargement ?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Till date no conclusive drug/diet is identified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which can prevent prostate enlargement as it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is a ageing process. However few tips may be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useful.:-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Tips to prevent urine retention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7772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Avoid excess intake of fluids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Avoid constipation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Do not delay urination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Avoid taking liquids, liquors in late evening &amp; night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Do not practice self medication as </a:t>
            </a:r>
            <a:r>
              <a:rPr lang="en-US" altLang="en-US">
                <a:solidFill>
                  <a:srgbClr val="FF0066"/>
                </a:solidFill>
              </a:rPr>
              <a:t>medicines</a:t>
            </a:r>
            <a:r>
              <a:rPr lang="en-US" altLang="en-US">
                <a:solidFill>
                  <a:srgbClr val="FFFF99"/>
                </a:solidFill>
              </a:rPr>
              <a:t> like </a:t>
            </a:r>
            <a:r>
              <a:rPr lang="en-US" altLang="en-US">
                <a:solidFill>
                  <a:srgbClr val="FF0066"/>
                </a:solidFill>
              </a:rPr>
              <a:t>cough syrups</a:t>
            </a:r>
            <a:r>
              <a:rPr lang="en-US" altLang="en-US">
                <a:solidFill>
                  <a:srgbClr val="FFFF99"/>
                </a:solidFill>
              </a:rPr>
              <a:t>, some </a:t>
            </a:r>
            <a:r>
              <a:rPr lang="en-US" altLang="en-US">
                <a:solidFill>
                  <a:srgbClr val="FF0066"/>
                </a:solidFill>
              </a:rPr>
              <a:t>drugs for blood pressure</a:t>
            </a:r>
            <a:r>
              <a:rPr lang="en-US" altLang="en-US">
                <a:solidFill>
                  <a:srgbClr val="FFFF99"/>
                </a:solidFill>
              </a:rPr>
              <a:t> &amp; neurological illness are known to cause obstructive urinary problems.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Do I have prostate cancer ?</a:t>
            </a: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>
                <a:solidFill>
                  <a:srgbClr val="FFFF99"/>
                </a:solidFill>
              </a:rPr>
              <a:t>It needs a checkup &amp; physical examination &amp; some investigation to rule out prostatic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    cancer.</a:t>
            </a:r>
          </a:p>
          <a:p>
            <a:pPr>
              <a:buFont typeface="Wingdings" pitchFamily="2" charset="2"/>
              <a:buChar char="Ø"/>
            </a:pPr>
            <a:r>
              <a:rPr lang="en-US" altLang="en-US">
                <a:solidFill>
                  <a:srgbClr val="FFFF99"/>
                </a:solidFill>
              </a:rPr>
              <a:t>A screening of  all males over the age of 50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    years is recommended by American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    Urological Association.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4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4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4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4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4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4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4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4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FF0066"/>
                </a:solidFill>
              </a:rPr>
              <a:t>How frequently this checkup is required ?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Ideally at yearly interval but practically on the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advise of concerned urologist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5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5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FF0066"/>
                </a:solidFill>
              </a:rPr>
              <a:t>Can we prevent cancer of the prostate  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800">
                <a:solidFill>
                  <a:srgbClr val="FFFF66"/>
                </a:solidFill>
              </a:rPr>
              <a:t>Not exactly but we Indians are lucky as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FF66"/>
                </a:solidFill>
              </a:rPr>
              <a:t>compare to Americans as the incidence of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FF66"/>
                </a:solidFill>
              </a:rPr>
              <a:t>cancer of prostate is quite low probably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FF66"/>
                </a:solidFill>
              </a:rPr>
              <a:t>because of racial, genetic or dietary factors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800">
                <a:solidFill>
                  <a:srgbClr val="FFFF66"/>
                </a:solidFill>
              </a:rPr>
              <a:t>It has been seen that diet rich in fat &amp; protein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FF66"/>
                </a:solidFill>
              </a:rPr>
              <a:t>predispose to prostate cancer, whereas high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FF66"/>
                </a:solidFill>
              </a:rPr>
              <a:t>carbohydrates, rich minerals &amp; vitamins especially C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FF66"/>
                </a:solidFill>
              </a:rPr>
              <a:t>&amp; E are protective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FF0066"/>
                </a:solidFill>
              </a:rPr>
              <a:t>Other cancers of Genitourinary system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Urinary Bladder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Kidney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Testis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Penis </a:t>
            </a:r>
          </a:p>
          <a:p>
            <a:pPr marL="609600" indent="-609600"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The commonest symptoms is: </a:t>
            </a:r>
          </a:p>
          <a:p>
            <a:pPr marL="609600" indent="-609600"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Blood in urine</a:t>
            </a:r>
          </a:p>
          <a:p>
            <a:pPr marL="609600" indent="-609600">
              <a:buFontTx/>
              <a:buNone/>
            </a:pPr>
            <a:endParaRPr lang="en-US" altLang="en-US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94595" name="Picture 3" descr="cKUB_Di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Is Cancer of Bladder Curable ?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Yes, in early stages , it can be treated by endoscopy alone.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FF0066"/>
                </a:solidFill>
              </a:rPr>
              <a:t>Is cancer of bladder preventable ?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FF6600"/>
                </a:solidFill>
              </a:rPr>
              <a:t>Yes !</a:t>
            </a:r>
            <a:r>
              <a:rPr lang="en-US" altLang="en-US"/>
              <a:t> 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EFC777"/>
                </a:solidFill>
              </a:rPr>
              <a:t>The current known risk factors are :-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Smoking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Exposure to chemicals &amp; Dyes etc;</a:t>
            </a:r>
          </a:p>
          <a:p>
            <a:pPr>
              <a:buFontTx/>
              <a:buNone/>
            </a:pPr>
            <a:endParaRPr lang="en-US" altLang="en-US">
              <a:solidFill>
                <a:srgbClr val="FFFF99"/>
              </a:solidFill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Vitamin C is said to have protective role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Other causes of blood in Urine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 altLang="en-US" sz="3600">
                <a:solidFill>
                  <a:srgbClr val="FFFF99"/>
                </a:solidFill>
              </a:rPr>
              <a:t>Infection</a:t>
            </a:r>
          </a:p>
          <a:p>
            <a:r>
              <a:rPr lang="en-US" altLang="en-US" sz="3600" b="1">
                <a:solidFill>
                  <a:srgbClr val="990000"/>
                </a:solidFill>
              </a:rPr>
              <a:t>Stone</a:t>
            </a:r>
          </a:p>
          <a:p>
            <a:r>
              <a:rPr lang="en-US" altLang="en-US" sz="3600">
                <a:solidFill>
                  <a:srgbClr val="FFFF99"/>
                </a:solidFill>
              </a:rPr>
              <a:t>Injury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FF0066"/>
                </a:solidFill>
              </a:rPr>
              <a:t>How are stones formed &amp; what are the treatment options ?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The stones are formed either in kidney or urinary bladder &amp; there are numerous causes responsible for it. The treatment options depend upon number of factors.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391400" cy="9144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Treatment of Urinary stones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1534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>
                <a:solidFill>
                  <a:srgbClr val="EFC777"/>
                </a:solidFill>
              </a:rPr>
              <a:t>Small Stones</a:t>
            </a:r>
          </a:p>
          <a:p>
            <a:pPr>
              <a:buFontTx/>
              <a:buChar char="-"/>
            </a:pPr>
            <a:r>
              <a:rPr lang="en-US" altLang="en-US">
                <a:solidFill>
                  <a:srgbClr val="FFFF99"/>
                </a:solidFill>
              </a:rPr>
              <a:t>Hydration (excess fluids)</a:t>
            </a:r>
          </a:p>
          <a:p>
            <a:pPr>
              <a:buFontTx/>
              <a:buChar char="-"/>
            </a:pPr>
            <a:r>
              <a:rPr lang="en-US" altLang="en-US">
                <a:solidFill>
                  <a:srgbClr val="FFFF99"/>
                </a:solidFill>
              </a:rPr>
              <a:t>Medicines</a:t>
            </a:r>
          </a:p>
          <a:p>
            <a:pPr>
              <a:buFontTx/>
              <a:buNone/>
            </a:pPr>
            <a:r>
              <a:rPr lang="en-US" altLang="en-US" b="1" u="sng">
                <a:solidFill>
                  <a:srgbClr val="EFC777"/>
                </a:solidFill>
              </a:rPr>
              <a:t>Medium Size Stones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Kidney :-	Lithotripsy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Ureter   :-	PCNL(Key-hole surgery)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			URS (endoscopy through urethra)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Bladder:-   CLT (removal of stone through    			urethra)</a:t>
            </a:r>
          </a:p>
          <a:p>
            <a:pPr>
              <a:buFontTx/>
              <a:buNone/>
            </a:pPr>
            <a:r>
              <a:rPr lang="en-US" altLang="en-US" b="1" u="sng">
                <a:solidFill>
                  <a:srgbClr val="EFC777"/>
                </a:solidFill>
              </a:rPr>
              <a:t>Large  Stones :-</a:t>
            </a:r>
            <a:r>
              <a:rPr lang="en-US" altLang="en-US" b="1"/>
              <a:t>         </a:t>
            </a:r>
            <a:r>
              <a:rPr lang="en-US" altLang="en-US">
                <a:solidFill>
                  <a:srgbClr val="FFFF99"/>
                </a:solidFill>
              </a:rPr>
              <a:t>Lithotripsy </a:t>
            </a:r>
            <a:r>
              <a:rPr lang="en-US" altLang="en-US">
                <a:solidFill>
                  <a:srgbClr val="FFFF99"/>
                </a:solidFill>
                <a:cs typeface="Times New Roman" pitchFamily="18" charset="0"/>
              </a:rPr>
              <a:t>± PCNL</a:t>
            </a:r>
            <a:r>
              <a:rPr lang="en-US" altLang="en-US">
                <a:solidFill>
                  <a:srgbClr val="FFFF99"/>
                </a:solidFill>
              </a:rPr>
              <a:t> </a:t>
            </a:r>
          </a:p>
          <a:p>
            <a:pPr>
              <a:buFontTx/>
              <a:buNone/>
            </a:pPr>
            <a:endParaRPr lang="en-US" altLang="en-US">
              <a:solidFill>
                <a:srgbClr val="FFFF99"/>
              </a:solidFill>
            </a:endParaRPr>
          </a:p>
        </p:txBody>
      </p:sp>
      <p:graphicFrame>
        <p:nvGraphicFramePr>
          <p:cNvPr id="404485" name="Object 5"/>
          <p:cNvGraphicFramePr>
            <a:graphicFrameLocks noChangeAspect="1"/>
          </p:cNvGraphicFramePr>
          <p:nvPr>
            <p:ph idx="1"/>
          </p:nvPr>
        </p:nvGraphicFramePr>
        <p:xfrm>
          <a:off x="6781800" y="2209800"/>
          <a:ext cx="2133600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87" name="CorelDRAW" r:id="rId3" imgW="1280770" imgH="1280770" progId="CorelDRAW.Graphic.11">
                  <p:embed/>
                </p:oleObj>
              </mc:Choice>
              <mc:Fallback>
                <p:oleObj name="CorelDRAW" r:id="rId3" imgW="1280770" imgH="1280770" progId="CorelDRAW.Graphic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209800"/>
                        <a:ext cx="2133600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4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4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40324" name="Picture 4" descr="Calculus XRAY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010400" cy="609600"/>
          </a:xfrm>
        </p:spPr>
        <p:txBody>
          <a:bodyPr/>
          <a:lstStyle/>
          <a:p>
            <a:r>
              <a:rPr lang="en-US" altLang="en-US" sz="4000">
                <a:solidFill>
                  <a:srgbClr val="FF0066"/>
                </a:solidFill>
              </a:rPr>
              <a:t>Therapeutic Options</a:t>
            </a: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8458200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		          Upper Ureteric calculus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FFFF99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     </a:t>
            </a:r>
            <a:r>
              <a:rPr lang="en-US" altLang="en-US" b="1">
                <a:latin typeface="Arial" charset="0"/>
              </a:rPr>
              <a:t>Small</a:t>
            </a:r>
            <a:r>
              <a:rPr lang="en-US" altLang="en-US">
                <a:latin typeface="Arial" charset="0"/>
              </a:rPr>
              <a:t>	</a:t>
            </a:r>
            <a:r>
              <a:rPr lang="en-US" altLang="en-US" sz="1800">
                <a:latin typeface="Arial" charset="0"/>
              </a:rPr>
              <a:t>				                   </a:t>
            </a:r>
            <a:r>
              <a:rPr lang="en-US" altLang="en-US" b="1">
                <a:latin typeface="Arial" charset="0"/>
              </a:rPr>
              <a:t>Large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(&lt;15X10 mm)				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Dur. Small   long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Imp. Min      mod.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Dil. Min.       mod        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                        					        F</a:t>
            </a:r>
            <a:r>
              <a:rPr lang="en-US" altLang="en-US" sz="2000">
                <a:latin typeface="Arial" charset="0"/>
              </a:rPr>
              <a:t>av.               Unfav.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charset="0"/>
            </a:endParaRPr>
          </a:p>
          <a:p>
            <a:pPr eaLnBrk="1" hangingPunct="1"/>
            <a:r>
              <a:rPr lang="en-US" altLang="en-US" sz="1800">
                <a:latin typeface="Arial" charset="0"/>
              </a:rPr>
              <a:t>      ESWL     retro                                                                </a:t>
            </a:r>
          </a:p>
          <a:p>
            <a:pPr eaLnBrk="1" hangingPunct="1"/>
            <a:r>
              <a:rPr lang="en-US" altLang="en-US" sz="1800">
                <a:latin typeface="Arial" charset="0"/>
              </a:rPr>
              <a:t>      in situ     manu.           			                       PCUL        Lap/ Open</a:t>
            </a:r>
          </a:p>
          <a:p>
            <a:pPr eaLnBrk="1" hangingPunct="1"/>
            <a:r>
              <a:rPr lang="en-US" altLang="en-US" sz="1800">
                <a:latin typeface="Arial" charset="0"/>
              </a:rPr>
              <a:t>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         ESWL						   Failure				</a:t>
            </a:r>
          </a:p>
        </p:txBody>
      </p:sp>
      <p:sp>
        <p:nvSpPr>
          <p:cNvPr id="423940" name="Line 4"/>
          <p:cNvSpPr>
            <a:spLocks noChangeShapeType="1"/>
          </p:cNvSpPr>
          <p:nvPr/>
        </p:nvSpPr>
        <p:spPr bwMode="auto">
          <a:xfrm>
            <a:off x="40386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41" name="Line 5"/>
          <p:cNvSpPr>
            <a:spLocks noChangeShapeType="1"/>
          </p:cNvSpPr>
          <p:nvPr/>
        </p:nvSpPr>
        <p:spPr bwMode="auto">
          <a:xfrm>
            <a:off x="990600" y="16002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42" name="Line 6"/>
          <p:cNvSpPr>
            <a:spLocks noChangeShapeType="1"/>
          </p:cNvSpPr>
          <p:nvPr/>
        </p:nvSpPr>
        <p:spPr bwMode="auto">
          <a:xfrm>
            <a:off x="9906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43" name="Line 7"/>
          <p:cNvSpPr>
            <a:spLocks noChangeShapeType="1"/>
          </p:cNvSpPr>
          <p:nvPr/>
        </p:nvSpPr>
        <p:spPr bwMode="auto">
          <a:xfrm flipH="1">
            <a:off x="73914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44" name="Line 8"/>
          <p:cNvSpPr>
            <a:spLocks noChangeShapeType="1"/>
          </p:cNvSpPr>
          <p:nvPr/>
        </p:nvSpPr>
        <p:spPr bwMode="auto">
          <a:xfrm>
            <a:off x="7391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45" name="Line 9"/>
          <p:cNvSpPr>
            <a:spLocks noChangeShapeType="1"/>
          </p:cNvSpPr>
          <p:nvPr/>
        </p:nvSpPr>
        <p:spPr bwMode="auto">
          <a:xfrm>
            <a:off x="6629400" y="2743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46" name="Line 10"/>
          <p:cNvSpPr>
            <a:spLocks noChangeShapeType="1"/>
          </p:cNvSpPr>
          <p:nvPr/>
        </p:nvSpPr>
        <p:spPr bwMode="auto">
          <a:xfrm>
            <a:off x="6629400" y="2743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47" name="Line 11"/>
          <p:cNvSpPr>
            <a:spLocks noChangeShapeType="1"/>
          </p:cNvSpPr>
          <p:nvPr/>
        </p:nvSpPr>
        <p:spPr bwMode="auto">
          <a:xfrm>
            <a:off x="8382000" y="2743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48" name="Line 12"/>
          <p:cNvSpPr>
            <a:spLocks noChangeShapeType="1"/>
          </p:cNvSpPr>
          <p:nvPr/>
        </p:nvSpPr>
        <p:spPr bwMode="auto">
          <a:xfrm>
            <a:off x="990600" y="411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49" name="Line 13"/>
          <p:cNvSpPr>
            <a:spLocks noChangeShapeType="1"/>
          </p:cNvSpPr>
          <p:nvPr/>
        </p:nvSpPr>
        <p:spPr bwMode="auto">
          <a:xfrm>
            <a:off x="1905000" y="411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50" name="Line 14"/>
          <p:cNvSpPr>
            <a:spLocks noChangeShapeType="1"/>
          </p:cNvSpPr>
          <p:nvPr/>
        </p:nvSpPr>
        <p:spPr bwMode="auto">
          <a:xfrm>
            <a:off x="65532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51" name="Line 15"/>
          <p:cNvSpPr>
            <a:spLocks noChangeShapeType="1"/>
          </p:cNvSpPr>
          <p:nvPr/>
        </p:nvSpPr>
        <p:spPr bwMode="auto">
          <a:xfrm>
            <a:off x="8382000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52" name="Line 16"/>
          <p:cNvSpPr>
            <a:spLocks noChangeShapeType="1"/>
          </p:cNvSpPr>
          <p:nvPr/>
        </p:nvSpPr>
        <p:spPr bwMode="auto">
          <a:xfrm flipH="1">
            <a:off x="1600200" y="54864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53" name="Line 17"/>
          <p:cNvSpPr>
            <a:spLocks noChangeShapeType="1"/>
          </p:cNvSpPr>
          <p:nvPr/>
        </p:nvSpPr>
        <p:spPr bwMode="auto">
          <a:xfrm>
            <a:off x="67056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54" name="Line 18"/>
          <p:cNvSpPr>
            <a:spLocks noChangeShapeType="1"/>
          </p:cNvSpPr>
          <p:nvPr/>
        </p:nvSpPr>
        <p:spPr bwMode="auto">
          <a:xfrm>
            <a:off x="6705600" y="5867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55" name="Line 19"/>
          <p:cNvSpPr>
            <a:spLocks noChangeShapeType="1"/>
          </p:cNvSpPr>
          <p:nvPr/>
        </p:nvSpPr>
        <p:spPr bwMode="auto">
          <a:xfrm>
            <a:off x="8458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56" name="Line 20"/>
          <p:cNvSpPr>
            <a:spLocks noChangeShapeType="1"/>
          </p:cNvSpPr>
          <p:nvPr/>
        </p:nvSpPr>
        <p:spPr bwMode="auto">
          <a:xfrm>
            <a:off x="75438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57" name="Line 21"/>
          <p:cNvSpPr>
            <a:spLocks noChangeShapeType="1"/>
          </p:cNvSpPr>
          <p:nvPr/>
        </p:nvSpPr>
        <p:spPr bwMode="auto">
          <a:xfrm>
            <a:off x="2209800" y="63246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3958" name="Line 22"/>
          <p:cNvSpPr>
            <a:spLocks noChangeShapeType="1"/>
          </p:cNvSpPr>
          <p:nvPr/>
        </p:nvSpPr>
        <p:spPr bwMode="auto">
          <a:xfrm flipV="1">
            <a:off x="7848600" y="5715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423959" name="Picture 23" descr="u u calculas [pcul] sun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628650"/>
            <a:ext cx="9982200" cy="88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Line 2"/>
          <p:cNvSpPr>
            <a:spLocks noChangeShapeType="1"/>
          </p:cNvSpPr>
          <p:nvPr/>
        </p:nvSpPr>
        <p:spPr bwMode="auto">
          <a:xfrm rot="16200000">
            <a:off x="763588" y="2665412"/>
            <a:ext cx="2590800" cy="3175"/>
          </a:xfrm>
          <a:prstGeom prst="line">
            <a:avLst/>
          </a:prstGeom>
          <a:noFill/>
          <a:ln w="1905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4963" name="Text Box 3"/>
          <p:cNvSpPr txBox="1">
            <a:spLocks noChangeArrowheads="1"/>
          </p:cNvSpPr>
          <p:nvPr/>
        </p:nvSpPr>
        <p:spPr bwMode="auto">
          <a:xfrm>
            <a:off x="1600200" y="2438400"/>
            <a:ext cx="6477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>
                <a:solidFill>
                  <a:srgbClr val="FF0066"/>
                </a:solidFill>
              </a:rPr>
              <a:t>Thank You</a:t>
            </a:r>
          </a:p>
        </p:txBody>
      </p:sp>
      <p:pic>
        <p:nvPicPr>
          <p:cNvPr id="424964" name="Picture 4" descr="u u stone left [pcul] se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7772400" cy="1295400"/>
          </a:xfrm>
        </p:spPr>
        <p:txBody>
          <a:bodyPr/>
          <a:lstStyle/>
          <a:p>
            <a:r>
              <a:rPr lang="en-US" altLang="en-US" sz="4000"/>
              <a:t>Therapeutic options</a:t>
            </a:r>
            <a:br>
              <a:rPr lang="en-US" altLang="en-US" sz="4000"/>
            </a:br>
            <a:r>
              <a:rPr lang="en-US" altLang="en-US" sz="4000"/>
              <a:t>Lower Ureteric stone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057400"/>
            <a:ext cx="8610600" cy="1752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n-US" sz="800"/>
              <a:t>                    </a:t>
            </a:r>
            <a:r>
              <a:rPr lang="en-US" altLang="en-US" sz="1600"/>
              <a:t>URS                                  				                           </a:t>
            </a:r>
            <a:r>
              <a:rPr lang="en-US" altLang="en-US" sz="2400"/>
              <a:t>(&lt;5 mm</a:t>
            </a:r>
          </a:p>
          <a:p>
            <a:pPr algn="l">
              <a:lnSpc>
                <a:spcPct val="80000"/>
              </a:lnSpc>
            </a:pPr>
            <a:endParaRPr lang="en-US" altLang="en-US" sz="2400"/>
          </a:p>
          <a:p>
            <a:pPr algn="l">
              <a:lnSpc>
                <a:spcPct val="80000"/>
              </a:lnSpc>
            </a:pPr>
            <a:endParaRPr lang="en-US" altLang="en-US" sz="1600"/>
          </a:p>
          <a:p>
            <a:pPr algn="l">
              <a:lnSpc>
                <a:spcPct val="80000"/>
              </a:lnSpc>
            </a:pPr>
            <a:r>
              <a:rPr lang="en-US" altLang="en-US" sz="2400"/>
              <a:t>Energy Source</a:t>
            </a:r>
            <a:r>
              <a:rPr lang="en-US" altLang="en-US" sz="1600"/>
              <a:t>     U</a:t>
            </a:r>
            <a:r>
              <a:rPr lang="en-US" altLang="en-US" sz="2400"/>
              <a:t>p migration       hard &amp;  		Expectant</a:t>
            </a:r>
          </a:p>
          <a:p>
            <a:pPr algn="l">
              <a:lnSpc>
                <a:spcPct val="80000"/>
              </a:lnSpc>
            </a:pPr>
            <a:r>
              <a:rPr lang="en-US" altLang="en-US" sz="2400"/>
              <a:t>                                               not approachable  	therapy	     </a:t>
            </a:r>
            <a:endParaRPr lang="en-US" altLang="en-US" sz="1600"/>
          </a:p>
          <a:p>
            <a:pPr algn="l">
              <a:lnSpc>
                <a:spcPct val="80000"/>
              </a:lnSpc>
            </a:pPr>
            <a:endParaRPr lang="en-US" altLang="en-US" sz="1600"/>
          </a:p>
          <a:p>
            <a:pPr algn="l">
              <a:lnSpc>
                <a:spcPct val="80000"/>
              </a:lnSpc>
            </a:pPr>
            <a:r>
              <a:rPr lang="en-US" altLang="en-US" sz="1600"/>
              <a:t>-</a:t>
            </a:r>
            <a:r>
              <a:rPr lang="en-US" altLang="en-US" sz="2400"/>
              <a:t>US                    Tt acc. To</a:t>
            </a:r>
          </a:p>
          <a:p>
            <a:pPr algn="l">
              <a:lnSpc>
                <a:spcPct val="80000"/>
              </a:lnSpc>
            </a:pPr>
            <a:r>
              <a:rPr lang="en-US" altLang="en-US" sz="2400"/>
              <a:t>-EHL		     site</a:t>
            </a:r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en-US" altLang="en-US" sz="2400"/>
              <a:t>Pneumatic            </a:t>
            </a:r>
            <a:r>
              <a:rPr lang="en-US" altLang="en-US" sz="1600"/>
              <a:t>                    </a:t>
            </a:r>
            <a:r>
              <a:rPr lang="en-US" altLang="en-US" sz="2400"/>
              <a:t>Staged/      ESWL   Basketing</a:t>
            </a:r>
          </a:p>
          <a:p>
            <a:pPr algn="l">
              <a:lnSpc>
                <a:spcPct val="80000"/>
              </a:lnSpc>
              <a:buFontTx/>
              <a:buChar char="-"/>
            </a:pPr>
            <a:r>
              <a:rPr lang="en-US" altLang="en-US" sz="2400"/>
              <a:t>Lasers			        Bypass	</a:t>
            </a:r>
          </a:p>
          <a:p>
            <a:pPr algn="l">
              <a:lnSpc>
                <a:spcPct val="80000"/>
              </a:lnSpc>
              <a:buFontTx/>
              <a:buChar char="-"/>
            </a:pPr>
            <a:endParaRPr lang="en-US" altLang="en-US" sz="2400"/>
          </a:p>
          <a:p>
            <a:pPr algn="l">
              <a:lnSpc>
                <a:spcPct val="80000"/>
              </a:lnSpc>
            </a:pPr>
            <a:r>
              <a:rPr lang="en-US" altLang="en-US" sz="1600"/>
              <a:t>					 </a:t>
            </a:r>
            <a:r>
              <a:rPr lang="en-US" altLang="en-US" sz="2400"/>
              <a:t>Failure</a:t>
            </a:r>
          </a:p>
          <a:p>
            <a:pPr algn="l">
              <a:lnSpc>
                <a:spcPct val="80000"/>
              </a:lnSpc>
            </a:pPr>
            <a:endParaRPr lang="en-US" altLang="en-US" sz="1600"/>
          </a:p>
          <a:p>
            <a:pPr algn="l">
              <a:lnSpc>
                <a:spcPct val="80000"/>
              </a:lnSpc>
            </a:pPr>
            <a:r>
              <a:rPr lang="en-US" altLang="en-US" sz="1600"/>
              <a:t>					</a:t>
            </a:r>
            <a:r>
              <a:rPr lang="en-US" altLang="en-US" sz="2400"/>
              <a:t>Open Surgery</a:t>
            </a:r>
            <a:r>
              <a:rPr lang="en-US" altLang="en-US" sz="1600"/>
              <a:t> </a:t>
            </a:r>
          </a:p>
        </p:txBody>
      </p:sp>
      <p:sp>
        <p:nvSpPr>
          <p:cNvPr id="425988" name="Line 4"/>
          <p:cNvSpPr>
            <a:spLocks noChangeShapeType="1"/>
          </p:cNvSpPr>
          <p:nvPr/>
        </p:nvSpPr>
        <p:spPr bwMode="auto">
          <a:xfrm flipH="1">
            <a:off x="1143000" y="16764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5989" name="Line 5"/>
          <p:cNvSpPr>
            <a:spLocks noChangeShapeType="1"/>
          </p:cNvSpPr>
          <p:nvPr/>
        </p:nvSpPr>
        <p:spPr bwMode="auto">
          <a:xfrm>
            <a:off x="11430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5990" name="Line 6"/>
          <p:cNvSpPr>
            <a:spLocks noChangeShapeType="1"/>
          </p:cNvSpPr>
          <p:nvPr/>
        </p:nvSpPr>
        <p:spPr bwMode="auto">
          <a:xfrm>
            <a:off x="7467600" y="167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5991" name="Line 7"/>
          <p:cNvSpPr>
            <a:spLocks noChangeShapeType="1"/>
          </p:cNvSpPr>
          <p:nvPr/>
        </p:nvSpPr>
        <p:spPr bwMode="auto">
          <a:xfrm>
            <a:off x="914400" y="2590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5992" name="Line 8"/>
          <p:cNvSpPr>
            <a:spLocks noChangeShapeType="1"/>
          </p:cNvSpPr>
          <p:nvPr/>
        </p:nvSpPr>
        <p:spPr bwMode="auto">
          <a:xfrm>
            <a:off x="9144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5993" name="Line 9"/>
          <p:cNvSpPr>
            <a:spLocks noChangeShapeType="1"/>
          </p:cNvSpPr>
          <p:nvPr/>
        </p:nvSpPr>
        <p:spPr bwMode="auto">
          <a:xfrm>
            <a:off x="30480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5994" name="Line 10"/>
          <p:cNvSpPr>
            <a:spLocks noChangeShapeType="1"/>
          </p:cNvSpPr>
          <p:nvPr/>
        </p:nvSpPr>
        <p:spPr bwMode="auto">
          <a:xfrm>
            <a:off x="51816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5995" name="Line 11"/>
          <p:cNvSpPr>
            <a:spLocks noChangeShapeType="1"/>
          </p:cNvSpPr>
          <p:nvPr/>
        </p:nvSpPr>
        <p:spPr bwMode="auto">
          <a:xfrm>
            <a:off x="7467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5996" name="Line 12"/>
          <p:cNvSpPr>
            <a:spLocks noChangeShapeType="1"/>
          </p:cNvSpPr>
          <p:nvPr/>
        </p:nvSpPr>
        <p:spPr bwMode="auto">
          <a:xfrm>
            <a:off x="3962400" y="3810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5997" name="Line 13"/>
          <p:cNvSpPr>
            <a:spLocks noChangeShapeType="1"/>
          </p:cNvSpPr>
          <p:nvPr/>
        </p:nvSpPr>
        <p:spPr bwMode="auto">
          <a:xfrm>
            <a:off x="39624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5998" name="Line 14"/>
          <p:cNvSpPr>
            <a:spLocks noChangeShapeType="1"/>
          </p:cNvSpPr>
          <p:nvPr/>
        </p:nvSpPr>
        <p:spPr bwMode="auto">
          <a:xfrm>
            <a:off x="62484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5999" name="Line 15"/>
          <p:cNvSpPr>
            <a:spLocks noChangeShapeType="1"/>
          </p:cNvSpPr>
          <p:nvPr/>
        </p:nvSpPr>
        <p:spPr bwMode="auto">
          <a:xfrm>
            <a:off x="51054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6000" name="Line 16"/>
          <p:cNvSpPr>
            <a:spLocks noChangeShapeType="1"/>
          </p:cNvSpPr>
          <p:nvPr/>
        </p:nvSpPr>
        <p:spPr bwMode="auto">
          <a:xfrm>
            <a:off x="52578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6001" name="Line 17"/>
          <p:cNvSpPr>
            <a:spLocks noChangeShapeType="1"/>
          </p:cNvSpPr>
          <p:nvPr/>
        </p:nvSpPr>
        <p:spPr bwMode="auto">
          <a:xfrm>
            <a:off x="5257800" y="586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6002" name="Line 18"/>
          <p:cNvSpPr>
            <a:spLocks noChangeShapeType="1"/>
          </p:cNvSpPr>
          <p:nvPr/>
        </p:nvSpPr>
        <p:spPr bwMode="auto">
          <a:xfrm flipV="1">
            <a:off x="51054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26003" name="Line 19"/>
          <p:cNvSpPr>
            <a:spLocks noChangeShapeType="1"/>
          </p:cNvSpPr>
          <p:nvPr/>
        </p:nvSpPr>
        <p:spPr bwMode="auto">
          <a:xfrm>
            <a:off x="2895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426004" name="Picture 20" descr="l u calculas shyam su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85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FF0066"/>
                </a:solidFill>
              </a:rPr>
              <a:t>What are the risk factors for stone disease ?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99"/>
                </a:solidFill>
              </a:rPr>
              <a:t>Obesity</a:t>
            </a:r>
          </a:p>
          <a:p>
            <a:r>
              <a:rPr lang="en-US" altLang="en-US">
                <a:solidFill>
                  <a:srgbClr val="FFFF99"/>
                </a:solidFill>
              </a:rPr>
              <a:t>High fat diet</a:t>
            </a:r>
          </a:p>
          <a:p>
            <a:r>
              <a:rPr lang="en-US" altLang="en-US">
                <a:solidFill>
                  <a:srgbClr val="FFFF99"/>
                </a:solidFill>
              </a:rPr>
              <a:t>Low water intake</a:t>
            </a:r>
          </a:p>
          <a:p>
            <a:r>
              <a:rPr lang="en-US" altLang="en-US">
                <a:solidFill>
                  <a:srgbClr val="FFFF99"/>
                </a:solidFill>
              </a:rPr>
              <a:t>Hot &amp; humid climate.</a:t>
            </a:r>
          </a:p>
          <a:p>
            <a:r>
              <a:rPr lang="en-US" altLang="en-US">
                <a:solidFill>
                  <a:srgbClr val="FFFF99"/>
                </a:solidFill>
              </a:rPr>
              <a:t>Water rich in calcium &amp; phosphate.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524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Introduction</a:t>
            </a: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99"/>
                </a:solidFill>
              </a:rPr>
              <a:t>The Urological problems are manifested in </a:t>
            </a:r>
            <a:r>
              <a:rPr lang="en-US" altLang="en-US">
                <a:solidFill>
                  <a:srgbClr val="FF6600"/>
                </a:solidFill>
              </a:rPr>
              <a:t>all age</a:t>
            </a:r>
            <a:r>
              <a:rPr lang="en-US" altLang="en-US">
                <a:solidFill>
                  <a:srgbClr val="FFFF99"/>
                </a:solidFill>
              </a:rPr>
              <a:t> </a:t>
            </a:r>
            <a:r>
              <a:rPr lang="en-US" altLang="en-US">
                <a:solidFill>
                  <a:srgbClr val="FF6600"/>
                </a:solidFill>
              </a:rPr>
              <a:t>groups</a:t>
            </a:r>
            <a:r>
              <a:rPr lang="en-US" altLang="en-US">
                <a:solidFill>
                  <a:srgbClr val="FFFF99"/>
                </a:solidFill>
              </a:rPr>
              <a:t> ranging from a newborn baby up to  geriatric group. With the advances in technology, it is possible now to detect many diseases even at the level of  embryo.</a:t>
            </a:r>
          </a:p>
          <a:p>
            <a:endParaRPr lang="en-US" altLang="en-US">
              <a:solidFill>
                <a:srgbClr val="FFFF99"/>
              </a:solidFill>
            </a:endParaRPr>
          </a:p>
          <a:p>
            <a:pPr>
              <a:buFontTx/>
              <a:buNone/>
            </a:pPr>
            <a:endParaRPr lang="en-US" altLang="en-US" sz="28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FF0066"/>
                </a:solidFill>
              </a:rPr>
              <a:t>What are the causes of kidney failure &amp; how can we prevent it ?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438400"/>
            <a:ext cx="3810000" cy="4114800"/>
          </a:xfrm>
          <a:noFill/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3600" u="sng">
                <a:solidFill>
                  <a:srgbClr val="FF0066"/>
                </a:solidFill>
              </a:rPr>
              <a:t>Reversible causes</a:t>
            </a:r>
            <a:r>
              <a:rPr lang="en-US" altLang="en-US" sz="3200">
                <a:solidFill>
                  <a:srgbClr val="990000"/>
                </a:solidFill>
              </a:rPr>
              <a:t>                </a:t>
            </a:r>
          </a:p>
          <a:p>
            <a:pPr marL="609600" indent="-609600"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1. </a:t>
            </a:r>
            <a:r>
              <a:rPr lang="en-US" altLang="en-US" sz="3200">
                <a:solidFill>
                  <a:srgbClr val="FFFF99"/>
                </a:solidFill>
              </a:rPr>
              <a:t>Stones</a:t>
            </a:r>
          </a:p>
          <a:p>
            <a:pPr marL="609600" indent="-609600">
              <a:buFontTx/>
              <a:buNone/>
            </a:pPr>
            <a:r>
              <a:rPr lang="en-US" altLang="en-US" sz="3200">
                <a:solidFill>
                  <a:srgbClr val="FFFF99"/>
                </a:solidFill>
              </a:rPr>
              <a:t>2. Infection</a:t>
            </a:r>
          </a:p>
          <a:p>
            <a:pPr marL="609600" indent="-609600">
              <a:buFontTx/>
              <a:buNone/>
            </a:pPr>
            <a:r>
              <a:rPr lang="en-US" altLang="en-US" sz="3200">
                <a:solidFill>
                  <a:srgbClr val="FFFF99"/>
                </a:solidFill>
              </a:rPr>
              <a:t>3. Obstruction</a:t>
            </a:r>
          </a:p>
          <a:p>
            <a:pPr marL="609600" indent="-609600">
              <a:buFontTx/>
              <a:buNone/>
            </a:pPr>
            <a:r>
              <a:rPr lang="en-US" altLang="en-US" sz="3200">
                <a:solidFill>
                  <a:srgbClr val="FFFF99"/>
                </a:solidFill>
              </a:rPr>
              <a:t>    in urinary passage </a:t>
            </a:r>
          </a:p>
          <a:p>
            <a:pPr marL="609600" indent="-609600">
              <a:buFontTx/>
              <a:buNone/>
            </a:pPr>
            <a:endParaRPr lang="en-US" altLang="en-US" sz="3200">
              <a:solidFill>
                <a:srgbClr val="FFFF99"/>
              </a:solidFill>
            </a:endParaRPr>
          </a:p>
          <a:p>
            <a:pPr marL="609600" indent="-609600">
              <a:buFontTx/>
              <a:buNone/>
            </a:pPr>
            <a:endParaRPr lang="en-US" altLang="en-US" sz="3200">
              <a:solidFill>
                <a:srgbClr val="FFFF99"/>
              </a:solidFill>
            </a:endParaRPr>
          </a:p>
          <a:p>
            <a:pPr marL="609600" indent="-609600">
              <a:buFontTx/>
              <a:buNone/>
            </a:pPr>
            <a:endParaRPr lang="en-US" altLang="en-US">
              <a:solidFill>
                <a:srgbClr val="FFFF99"/>
              </a:solidFill>
            </a:endParaRPr>
          </a:p>
        </p:txBody>
      </p:sp>
      <p:sp>
        <p:nvSpPr>
          <p:cNvPr id="40244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438400"/>
            <a:ext cx="3810000" cy="4114800"/>
          </a:xfrm>
          <a:noFill/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sz="3600" u="sng">
                <a:solidFill>
                  <a:srgbClr val="FF0066"/>
                </a:solidFill>
              </a:rPr>
              <a:t>Controllable causes</a:t>
            </a:r>
          </a:p>
          <a:p>
            <a:r>
              <a:rPr lang="en-US" altLang="en-US" sz="3200">
                <a:solidFill>
                  <a:srgbClr val="FFFF99"/>
                </a:solidFill>
              </a:rPr>
              <a:t>Diabetes</a:t>
            </a:r>
          </a:p>
          <a:p>
            <a:r>
              <a:rPr lang="en-US" altLang="en-US" sz="3200">
                <a:solidFill>
                  <a:srgbClr val="FFFF99"/>
                </a:solidFill>
              </a:rPr>
              <a:t>Hypertension</a:t>
            </a:r>
          </a:p>
          <a:p>
            <a:r>
              <a:rPr lang="en-US" altLang="en-US" sz="3200">
                <a:solidFill>
                  <a:srgbClr val="FFFF99"/>
                </a:solidFill>
              </a:rPr>
              <a:t>Analgesic &amp; Drug abuse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How to prevent kidney failure?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Seek prompt advice of expert.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Identify reversible factors &amp; get remedial treatment.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Abide with the advice of expert.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Seek proper treatment &amp; have regular follow ups as per directives of expert.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FF0066"/>
                </a:solidFill>
              </a:rPr>
              <a:t>What are common urinary problems of females &amp; its prevention ?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>
                <a:solidFill>
                  <a:srgbClr val="FFFF99"/>
                </a:solidFill>
              </a:rPr>
              <a:t>The urinary problems of females are seen in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all age groups but mainly at the time of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menarche ,pregnancy &amp; menopause </a:t>
            </a:r>
            <a:r>
              <a:rPr lang="en-US" altLang="en-US">
                <a:solidFill>
                  <a:srgbClr val="FF6600"/>
                </a:solidFill>
              </a:rPr>
              <a:t>because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6600"/>
                </a:solidFill>
              </a:rPr>
              <a:t>of hormonal changes.</a:t>
            </a:r>
            <a:r>
              <a:rPr lang="en-US" altLang="en-US">
                <a:solidFill>
                  <a:srgbClr val="FFFF99"/>
                </a:solidFill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altLang="en-US">
                <a:solidFill>
                  <a:srgbClr val="FFFF99"/>
                </a:solidFill>
              </a:rPr>
              <a:t>The mainstay of treatment is personal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hygiene, proper medication &amp; hormonal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support if required.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Urinary problems in females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Another problem is that of </a:t>
            </a:r>
            <a:r>
              <a:rPr lang="en-US" altLang="en-US">
                <a:solidFill>
                  <a:srgbClr val="FF6600"/>
                </a:solidFill>
              </a:rPr>
              <a:t>involuntary leak of</a:t>
            </a:r>
            <a:r>
              <a:rPr lang="en-US" altLang="en-US">
                <a:solidFill>
                  <a:srgbClr val="FFFF99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6600"/>
                </a:solidFill>
              </a:rPr>
              <a:t>urine </a:t>
            </a:r>
            <a:r>
              <a:rPr lang="en-US" altLang="en-US">
                <a:solidFill>
                  <a:srgbClr val="FFFF99"/>
                </a:solidFill>
              </a:rPr>
              <a:t>during laughing (gigle incontinence),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coughing, sneezing or squatting which is fully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correctable either by medicines or surgery.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Take home message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99"/>
                </a:solidFill>
              </a:rPr>
              <a:t>Urinary problems can occur at any age group.</a:t>
            </a:r>
          </a:p>
          <a:p>
            <a:r>
              <a:rPr lang="en-US" altLang="en-US">
                <a:solidFill>
                  <a:srgbClr val="FFFF99"/>
                </a:solidFill>
              </a:rPr>
              <a:t>A prompt diagnosis, thorough investigation &amp; treatment of the disease is warranted to avoid complications.</a:t>
            </a:r>
          </a:p>
          <a:p>
            <a:r>
              <a:rPr lang="en-US" altLang="en-US">
                <a:solidFill>
                  <a:srgbClr val="FFFF99"/>
                </a:solidFill>
              </a:rPr>
              <a:t>Even a common problem of urine infection should also not be overlooked.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Take home message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99"/>
                </a:solidFill>
              </a:rPr>
              <a:t>The common symptoms are burning in urine, increased frequency, thin stream, poor flow, urine leak, blood in urine flank pain, swelling over face or limbs etc; may indicate the affection of Urinary system for which an expert must be consulted at an earliest. 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Take home message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FF99"/>
                </a:solidFill>
              </a:rPr>
              <a:t>The recent advances has practically obviated the need for open surgery &amp; nearly all diseases are being treated either by machine (lithotripsy for stones), key hole surgery (PCNL) or even by endoscopy.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FF99"/>
                </a:solidFill>
              </a:rPr>
              <a:t>An early institution of therapy may prevent even kidney failure.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FF99"/>
                </a:solidFill>
              </a:rPr>
              <a:t>With the better understanding of diseases like stone, prostate &amp; cancers dietary &amp; other preventable measures can also be undertaken.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Line 2"/>
          <p:cNvSpPr>
            <a:spLocks noChangeShapeType="1"/>
          </p:cNvSpPr>
          <p:nvPr/>
        </p:nvSpPr>
        <p:spPr bwMode="auto">
          <a:xfrm rot="16200000">
            <a:off x="763588" y="2665412"/>
            <a:ext cx="2590800" cy="3175"/>
          </a:xfrm>
          <a:prstGeom prst="line">
            <a:avLst/>
          </a:prstGeom>
          <a:noFill/>
          <a:ln w="19050" cap="rnd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6771" name="Text Box 3"/>
          <p:cNvSpPr txBox="1">
            <a:spLocks noChangeArrowheads="1"/>
          </p:cNvSpPr>
          <p:nvPr/>
        </p:nvSpPr>
        <p:spPr bwMode="auto">
          <a:xfrm>
            <a:off x="1600200" y="2438400"/>
            <a:ext cx="64770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00">
                <a:solidFill>
                  <a:srgbClr val="FF0066"/>
                </a:solidFill>
              </a:rPr>
              <a:t>Thank You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Pediatric Problems</a:t>
            </a:r>
          </a:p>
        </p:txBody>
      </p:sp>
      <p:sp>
        <p:nvSpPr>
          <p:cNvPr id="3717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altLang="en-US" b="1" u="sng">
                <a:solidFill>
                  <a:srgbClr val="FF6600"/>
                </a:solidFill>
              </a:rPr>
              <a:t>New Born Baby</a:t>
            </a:r>
          </a:p>
          <a:p>
            <a:pPr marL="609600" indent="-609600"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They usually present with congenital disorders like.: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Absence of testis or at abnormal location.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Retractile Testis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Phimosis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Abnormal opening of Urinary meatus</a:t>
            </a:r>
            <a:r>
              <a:rPr lang="en-US" altLang="en-US"/>
              <a:t>.</a:t>
            </a:r>
          </a:p>
          <a:p>
            <a:pPr marL="609600" indent="-609600">
              <a:buFontTx/>
              <a:buNone/>
            </a:pPr>
            <a:endParaRPr lang="en-US" altLang="en-US" b="1" u="sng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1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1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1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1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FF0066"/>
                </a:solidFill>
              </a:rPr>
              <a:t>What is the ideal age for consulting a expert ?</a:t>
            </a:r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99"/>
                </a:solidFill>
              </a:rPr>
              <a:t>For Testis 			before 12-18 months.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99"/>
                </a:solidFill>
              </a:rPr>
              <a:t>For Phimosis		at an earliest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(non opening of skin over penis)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99"/>
                </a:solidFill>
              </a:rPr>
              <a:t>For Abnormal opening      immediately after birth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99"/>
                </a:solidFill>
              </a:rPr>
              <a:t>of Urinary meatus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Children</a:t>
            </a:r>
          </a:p>
        </p:txBody>
      </p:sp>
      <p:sp>
        <p:nvSpPr>
          <p:cNvPr id="381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924800" cy="4648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en-US" sz="2800">
                <a:solidFill>
                  <a:srgbClr val="FFFF99"/>
                </a:solidFill>
              </a:rPr>
              <a:t>Urinary Infection</a:t>
            </a:r>
          </a:p>
          <a:p>
            <a:pPr>
              <a:buFontTx/>
              <a:buChar char="-"/>
            </a:pPr>
            <a:r>
              <a:rPr lang="en-US" altLang="en-US" sz="2800">
                <a:solidFill>
                  <a:srgbClr val="FFFF99"/>
                </a:solidFill>
              </a:rPr>
              <a:t>Bed wetting</a:t>
            </a:r>
          </a:p>
          <a:p>
            <a:pPr>
              <a:buFontTx/>
              <a:buNone/>
            </a:pPr>
            <a:endParaRPr lang="en-US" altLang="en-US" sz="2800">
              <a:solidFill>
                <a:srgbClr val="FFFF99"/>
              </a:solidFill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rgbClr val="EFC777"/>
                </a:solidFill>
              </a:rPr>
              <a:t>All children with documented urine infection must be shown to a urologist &amp; proper investigations must be done.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EFC777"/>
                </a:solidFill>
              </a:rPr>
              <a:t>For children with bed wetting even after 2-3 yrs of age ,proper counseling is required to avoid psycho-social &amp; medical complications</a:t>
            </a:r>
            <a:r>
              <a:rPr lang="en-US" altLang="en-US" sz="2800"/>
              <a:t>.</a:t>
            </a:r>
          </a:p>
          <a:p>
            <a:pPr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1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1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FF0066"/>
                </a:solidFill>
              </a:rPr>
              <a:t>Bed wetting</a:t>
            </a:r>
            <a:br>
              <a:rPr lang="en-US" altLang="en-US" sz="4000" b="1">
                <a:solidFill>
                  <a:srgbClr val="FF0066"/>
                </a:solidFill>
              </a:rPr>
            </a:br>
            <a:endParaRPr lang="en-US" altLang="en-US" sz="4000" b="1">
              <a:solidFill>
                <a:srgbClr val="FF0066"/>
              </a:solidFill>
            </a:endParaRPr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The general guidelines are:-</a:t>
            </a:r>
          </a:p>
          <a:p>
            <a:pPr>
              <a:buFontTx/>
              <a:buNone/>
            </a:pPr>
            <a:endParaRPr lang="en-US" altLang="en-US">
              <a:solidFill>
                <a:srgbClr val="FFFF99"/>
              </a:solidFill>
            </a:endParaRPr>
          </a:p>
          <a:p>
            <a:r>
              <a:rPr lang="en-US" altLang="en-US">
                <a:solidFill>
                  <a:srgbClr val="FFFF99"/>
                </a:solidFill>
              </a:rPr>
              <a:t>Proper Intake of fluids </a:t>
            </a:r>
          </a:p>
          <a:p>
            <a:r>
              <a:rPr lang="en-US" altLang="en-US">
                <a:solidFill>
                  <a:srgbClr val="FFFF99"/>
                </a:solidFill>
              </a:rPr>
              <a:t>Timed urination</a:t>
            </a:r>
          </a:p>
          <a:p>
            <a:r>
              <a:rPr lang="en-US" altLang="en-US">
                <a:solidFill>
                  <a:srgbClr val="FFFF99"/>
                </a:solidFill>
              </a:rPr>
              <a:t>Restricting fluids in the evening &amp; night</a:t>
            </a:r>
          </a:p>
          <a:p>
            <a:r>
              <a:rPr lang="en-US" altLang="en-US">
                <a:solidFill>
                  <a:srgbClr val="FFFF99"/>
                </a:solidFill>
              </a:rPr>
              <a:t>Alarm voiding at night</a:t>
            </a:r>
          </a:p>
          <a:p>
            <a:r>
              <a:rPr lang="en-US" altLang="en-US">
                <a:solidFill>
                  <a:srgbClr val="FFFF99"/>
                </a:solidFill>
              </a:rPr>
              <a:t>Medicines as advised by Urologist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9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9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9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96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9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96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Young adults</a:t>
            </a: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altLang="en-US">
                <a:solidFill>
                  <a:srgbClr val="FFFF99"/>
                </a:solidFill>
              </a:rPr>
              <a:t>The common causes are:-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rgbClr val="FFFF66"/>
                </a:solidFill>
              </a:rPr>
              <a:t>Urinary &amp; genital infections</a:t>
            </a:r>
            <a:r>
              <a:rPr lang="en-US" altLang="en-US"/>
              <a:t>    </a:t>
            </a:r>
            <a:r>
              <a:rPr lang="en-US" altLang="en-US" i="1">
                <a:solidFill>
                  <a:srgbClr val="FFFF99"/>
                </a:solidFill>
              </a:rPr>
              <a:t>in case of inadvertent extramarital sex, one must contact an expert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Stones</a:t>
            </a:r>
          </a:p>
          <a:p>
            <a:pPr marL="609600" indent="-609600">
              <a:buFontTx/>
              <a:buAutoNum type="arabicPeriod"/>
            </a:pPr>
            <a:r>
              <a:rPr lang="en-US" altLang="en-US">
                <a:solidFill>
                  <a:srgbClr val="FFFF99"/>
                </a:solidFill>
              </a:rPr>
              <a:t>Obstruction in urinary passage due to stricture etc;</a:t>
            </a:r>
          </a:p>
          <a:p>
            <a:pPr marL="609600" indent="-609600">
              <a:buFontTx/>
              <a:buNone/>
            </a:pPr>
            <a:endParaRPr lang="en-US" altLang="en-US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0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0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0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0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Elderly population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38100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2800" b="1" u="sng">
                <a:solidFill>
                  <a:srgbClr val="FF6600"/>
                </a:solidFill>
              </a:rPr>
              <a:t>Males</a:t>
            </a:r>
          </a:p>
          <a:p>
            <a:pPr marL="609600" indent="-609600">
              <a:buFontTx/>
              <a:buNone/>
            </a:pPr>
            <a:endParaRPr lang="en-US" altLang="en-US" sz="2800">
              <a:solidFill>
                <a:srgbClr val="FFFF99"/>
              </a:solidFill>
            </a:endParaRPr>
          </a:p>
          <a:p>
            <a:pPr marL="609600" indent="-609600">
              <a:buFontTx/>
              <a:buNone/>
            </a:pPr>
            <a:r>
              <a:rPr lang="en-US" altLang="en-US" sz="2800">
                <a:solidFill>
                  <a:srgbClr val="FFFF99"/>
                </a:solidFill>
              </a:rPr>
              <a:t>The commonest </a:t>
            </a:r>
          </a:p>
          <a:p>
            <a:pPr marL="609600" indent="-609600">
              <a:buFontTx/>
              <a:buNone/>
            </a:pPr>
            <a:r>
              <a:rPr lang="en-US" altLang="en-US" sz="2800">
                <a:solidFill>
                  <a:srgbClr val="FFFF99"/>
                </a:solidFill>
              </a:rPr>
              <a:t>problems is the </a:t>
            </a:r>
          </a:p>
          <a:p>
            <a:pPr marL="609600" indent="-609600">
              <a:buFontTx/>
              <a:buNone/>
            </a:pPr>
            <a:r>
              <a:rPr lang="en-US" altLang="en-US" sz="2800">
                <a:solidFill>
                  <a:srgbClr val="FFFF99"/>
                </a:solidFill>
              </a:rPr>
              <a:t>enlargement of prostate </a:t>
            </a:r>
          </a:p>
          <a:p>
            <a:pPr marL="609600" indent="-609600">
              <a:buFontTx/>
              <a:buNone/>
            </a:pPr>
            <a:r>
              <a:rPr lang="en-US" altLang="en-US" sz="2800">
                <a:solidFill>
                  <a:srgbClr val="FFFF99"/>
                </a:solidFill>
              </a:rPr>
              <a:t>which is a ageing </a:t>
            </a:r>
          </a:p>
          <a:p>
            <a:pPr marL="609600" indent="-609600">
              <a:buFontTx/>
              <a:buNone/>
            </a:pPr>
            <a:r>
              <a:rPr lang="en-US" altLang="en-US" sz="2800">
                <a:solidFill>
                  <a:srgbClr val="FFFF99"/>
                </a:solidFill>
              </a:rPr>
              <a:t>process.</a:t>
            </a:r>
          </a:p>
          <a:p>
            <a:pPr marL="609600" indent="-609600">
              <a:buFontTx/>
              <a:buNone/>
            </a:pPr>
            <a:endParaRPr lang="en-US" altLang="en-US" sz="2800" b="1" u="sng">
              <a:solidFill>
                <a:srgbClr val="FFFF99"/>
              </a:solidFill>
            </a:endParaRPr>
          </a:p>
        </p:txBody>
      </p:sp>
      <p:pic>
        <p:nvPicPr>
          <p:cNvPr id="39117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752600"/>
            <a:ext cx="5105400" cy="377031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0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1065</Words>
  <Application>Microsoft Office PowerPoint</Application>
  <PresentationFormat>On-screen Show (4:3)</PresentationFormat>
  <Paragraphs>222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Times New Roman</vt:lpstr>
      <vt:lpstr>Wingdings</vt:lpstr>
      <vt:lpstr>Arial</vt:lpstr>
      <vt:lpstr>1_Default Design</vt:lpstr>
      <vt:lpstr>CorelDRAW 11.0 Graphic</vt:lpstr>
      <vt:lpstr>Common Urological ailments- symptoms ,treatment &amp; prevention.  </vt:lpstr>
      <vt:lpstr>PowerPoint Presentation</vt:lpstr>
      <vt:lpstr>Introduction</vt:lpstr>
      <vt:lpstr>Pediatric Problems</vt:lpstr>
      <vt:lpstr>What is the ideal age for consulting a expert ?</vt:lpstr>
      <vt:lpstr>Children</vt:lpstr>
      <vt:lpstr>Bed wetting </vt:lpstr>
      <vt:lpstr>Young adults</vt:lpstr>
      <vt:lpstr>Elderly population</vt:lpstr>
      <vt:lpstr>Prostatic enlargement (BPH)</vt:lpstr>
      <vt:lpstr>Prostatic enlargement (BPH)</vt:lpstr>
      <vt:lpstr>Prostatic enlargement (BPH)</vt:lpstr>
      <vt:lpstr>PowerPoint Presentation</vt:lpstr>
      <vt:lpstr>How can I prevent prostatic enlargement ?</vt:lpstr>
      <vt:lpstr>Tips to prevent urine retention</vt:lpstr>
      <vt:lpstr>Do I have prostate cancer ?</vt:lpstr>
      <vt:lpstr>How frequently this checkup is required ?</vt:lpstr>
      <vt:lpstr>Can we prevent cancer of the prostate  ?</vt:lpstr>
      <vt:lpstr>Other cancers of Genitourinary system</vt:lpstr>
      <vt:lpstr>Is Cancer of Bladder Curable ?</vt:lpstr>
      <vt:lpstr>Is cancer of bladder preventable ?</vt:lpstr>
      <vt:lpstr>Other causes of blood in Urine</vt:lpstr>
      <vt:lpstr>How are stones formed &amp; what are the treatment options ?</vt:lpstr>
      <vt:lpstr>Treatment of Urinary stones</vt:lpstr>
      <vt:lpstr>PowerPoint Presentation</vt:lpstr>
      <vt:lpstr>Therapeutic Options</vt:lpstr>
      <vt:lpstr>PowerPoint Presentation</vt:lpstr>
      <vt:lpstr>Therapeutic options Lower Ureteric stone</vt:lpstr>
      <vt:lpstr>What are the risk factors for stone disease ?</vt:lpstr>
      <vt:lpstr>What are the causes of kidney failure &amp; how can we prevent it ?</vt:lpstr>
      <vt:lpstr>How to prevent kidney failure?</vt:lpstr>
      <vt:lpstr>What are common urinary problems of females &amp; its prevention ?</vt:lpstr>
      <vt:lpstr>Urinary problems in females</vt:lpstr>
      <vt:lpstr>Take home message</vt:lpstr>
      <vt:lpstr>Take home message</vt:lpstr>
      <vt:lpstr>Take home message</vt:lpstr>
      <vt:lpstr>PowerPoint Presentation</vt:lpstr>
    </vt:vector>
  </TitlesOfParts>
  <Company>Venchars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Amaresh K</dc:creator>
  <cp:lastModifiedBy>V.K Mishra</cp:lastModifiedBy>
  <cp:revision>253</cp:revision>
  <dcterms:created xsi:type="dcterms:W3CDTF">1995-10-05T17:47:10Z</dcterms:created>
  <dcterms:modified xsi:type="dcterms:W3CDTF">2014-12-12T19:28:54Z</dcterms:modified>
</cp:coreProperties>
</file>