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handoutMasterIdLst>
    <p:handoutMasterId r:id="rId31"/>
  </p:handoutMasterIdLst>
  <p:sldIdLst>
    <p:sldId id="494" r:id="rId2"/>
    <p:sldId id="537" r:id="rId3"/>
    <p:sldId id="521" r:id="rId4"/>
    <p:sldId id="507" r:id="rId5"/>
    <p:sldId id="519" r:id="rId6"/>
    <p:sldId id="498" r:id="rId7"/>
    <p:sldId id="517" r:id="rId8"/>
    <p:sldId id="496" r:id="rId9"/>
    <p:sldId id="526" r:id="rId10"/>
    <p:sldId id="541" r:id="rId11"/>
    <p:sldId id="500" r:id="rId12"/>
    <p:sldId id="543" r:id="rId13"/>
    <p:sldId id="547" r:id="rId14"/>
    <p:sldId id="558" r:id="rId15"/>
    <p:sldId id="533" r:id="rId16"/>
    <p:sldId id="559" r:id="rId17"/>
    <p:sldId id="545" r:id="rId18"/>
    <p:sldId id="548" r:id="rId19"/>
    <p:sldId id="522" r:id="rId20"/>
    <p:sldId id="549" r:id="rId21"/>
    <p:sldId id="546" r:id="rId22"/>
    <p:sldId id="550" r:id="rId23"/>
    <p:sldId id="552" r:id="rId24"/>
    <p:sldId id="495" r:id="rId25"/>
    <p:sldId id="540" r:id="rId26"/>
    <p:sldId id="515" r:id="rId27"/>
    <p:sldId id="542" r:id="rId28"/>
    <p:sldId id="503" r:id="rId29"/>
    <p:sldId id="516" r:id="rId30"/>
  </p:sldIdLst>
  <p:sldSz cx="9144000" cy="6858000" type="screen4x3"/>
  <p:notesSz cx="6858000" cy="92408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6600"/>
    <a:srgbClr val="FFFF99"/>
    <a:srgbClr val="FF0066"/>
    <a:srgbClr val="99CCFF"/>
    <a:srgbClr val="FFFF66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5" autoAdjust="0"/>
    <p:restoredTop sz="94581" autoAdjust="0"/>
  </p:normalViewPr>
  <p:slideViewPr>
    <p:cSldViewPr>
      <p:cViewPr>
        <p:scale>
          <a:sx n="50" d="100"/>
          <a:sy n="50" d="100"/>
        </p:scale>
        <p:origin x="-1956" y="-516"/>
      </p:cViewPr>
      <p:guideLst>
        <p:guide orient="horz" pos="432"/>
        <p:guide pos="2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21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7288"/>
            <a:ext cx="2971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21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77288"/>
            <a:ext cx="2971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F3933B56-799C-4036-BF56-203F3675FE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643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5261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526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526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BEE023F-4797-4166-A3DA-7DED07652D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51960-DB75-4732-B787-A4295D9FD0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6579"/>
      </p:ext>
    </p:extLst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563CD-607E-4CAA-A54C-90EC45B15D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506820"/>
      </p:ext>
    </p:extLst>
  </p:cSld>
  <p:clrMapOvr>
    <a:masterClrMapping/>
  </p:clrMapOvr>
  <p:transition>
    <p:wipe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2F662D0-D923-4F0F-A3C3-01D489C10E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179178"/>
      </p:ext>
    </p:extLst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5EAC4-714C-46A1-827B-74C35E84BE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219936"/>
      </p:ext>
    </p:extLst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C2A37-68CF-47ED-9011-E32FD70E11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666362"/>
      </p:ext>
    </p:extLst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28CF6-6575-4744-93D6-6B6CA917BB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331368"/>
      </p:ext>
    </p:extLst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9C38A-236C-4F6D-B9A8-57F2BE47C1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969463"/>
      </p:ext>
    </p:extLst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C4070-8006-473C-8A8C-6629F172A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490076"/>
      </p:ext>
    </p:extLst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1526D-02C2-4FA7-AA47-14AEFCADCB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203190"/>
      </p:ext>
    </p:extLst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2950E-65AE-4845-B296-BDD6A8B42E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214562"/>
      </p:ext>
    </p:extLst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47560-07BE-41B8-B2AF-445D24C5B0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166265"/>
      </p:ext>
    </p:extLst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51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451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451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9F2A5B8-9030-4530-9C77-201D9DF55F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ransition>
    <p:wipe dir="u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Administrator\My%20Documents\pcnlfinal4.m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tor\My%20Documents\ursfinal.m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Administrator\My%20Documents\cltfinal.mpg" TargetMode="Externa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en-US" sz="3600">
                <a:solidFill>
                  <a:srgbClr val="FF0066"/>
                </a:solidFill>
              </a:rPr>
              <a:t>Management of Urolithiasis- The present scenario 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>
                <a:solidFill>
                  <a:srgbClr val="FF6600"/>
                </a:solidFill>
              </a:rPr>
              <a:t>		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>
                <a:solidFill>
                  <a:srgbClr val="FF6600"/>
                </a:solidFill>
              </a:rPr>
              <a:t>			   </a:t>
            </a:r>
            <a:r>
              <a:rPr lang="en-US" altLang="en-US" sz="3600">
                <a:solidFill>
                  <a:srgbClr val="FFFF99"/>
                </a:solidFill>
              </a:rPr>
              <a:t>Dr. V.K.Mishra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600">
                <a:solidFill>
                  <a:srgbClr val="FFFF99"/>
                </a:solidFill>
              </a:rPr>
              <a:t>	Director &amp; Consultant Urologist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600">
                <a:solidFill>
                  <a:srgbClr val="FFFF99"/>
                </a:solidFill>
              </a:rPr>
              <a:t>		      Kanpur Urology Centre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600">
                <a:solidFill>
                  <a:srgbClr val="FFFF99"/>
                </a:solidFill>
              </a:rPr>
              <a:t>			          Kanpur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altLang="en-US" sz="4000">
                <a:solidFill>
                  <a:srgbClr val="FF0066"/>
                </a:solidFill>
              </a:rPr>
              <a:t>Expectant therapy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>
                <a:solidFill>
                  <a:srgbClr val="FFFF66"/>
                </a:solidFill>
              </a:rPr>
              <a:t>For ureteral stones, the width &amp; shape is most important.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>
                <a:solidFill>
                  <a:srgbClr val="FFFF66"/>
                </a:solidFill>
              </a:rPr>
              <a:t>                   &lt;4 mm          80%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>
                <a:solidFill>
                  <a:srgbClr val="FFFF66"/>
                </a:solidFill>
              </a:rPr>
              <a:t>                    4-6 mm         59%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>
                <a:solidFill>
                  <a:srgbClr val="FFFF66"/>
                </a:solidFill>
              </a:rPr>
              <a:t>                    &gt;6 mm          21%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solidFill>
                  <a:srgbClr val="FFFF66"/>
                </a:solidFill>
              </a:rPr>
              <a:t>How long to wait ?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>
                <a:solidFill>
                  <a:srgbClr val="FFFF66"/>
                </a:solidFill>
              </a:rPr>
              <a:t>                      2-6 weeks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solidFill>
                  <a:srgbClr val="FFFF66"/>
                </a:solidFill>
              </a:rPr>
              <a:t>For which stones ?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>
                <a:solidFill>
                  <a:srgbClr val="FFFF66"/>
                </a:solidFill>
              </a:rPr>
              <a:t>              Moving small, round &amp; smooth stones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altLang="en-US" sz="4000">
                <a:solidFill>
                  <a:srgbClr val="FF0066"/>
                </a:solidFill>
              </a:rPr>
              <a:t>Therapeutic options</a:t>
            </a:r>
            <a:br>
              <a:rPr lang="en-US" altLang="en-US" sz="4000">
                <a:solidFill>
                  <a:srgbClr val="FF0066"/>
                </a:solidFill>
              </a:rPr>
            </a:br>
            <a:r>
              <a:rPr lang="en-US" altLang="en-US" sz="4000">
                <a:solidFill>
                  <a:srgbClr val="FF0066"/>
                </a:solidFill>
              </a:rPr>
              <a:t>Renal pelvic stone</a:t>
            </a:r>
          </a:p>
        </p:txBody>
      </p:sp>
      <p:sp>
        <p:nvSpPr>
          <p:cNvPr id="373764" name="Text Box 4"/>
          <p:cNvSpPr txBox="1">
            <a:spLocks noChangeArrowheads="1"/>
          </p:cNvSpPr>
          <p:nvPr/>
        </p:nvSpPr>
        <p:spPr bwMode="auto">
          <a:xfrm>
            <a:off x="381000" y="16764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3200"/>
          </a:p>
        </p:txBody>
      </p:sp>
      <p:sp>
        <p:nvSpPr>
          <p:cNvPr id="373765" name="Text Box 5"/>
          <p:cNvSpPr txBox="1">
            <a:spLocks noChangeArrowheads="1"/>
          </p:cNvSpPr>
          <p:nvPr/>
        </p:nvSpPr>
        <p:spPr bwMode="auto">
          <a:xfrm>
            <a:off x="304800" y="1676400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FF66"/>
                </a:solidFill>
              </a:rPr>
              <a:t>Pelvic only</a:t>
            </a:r>
          </a:p>
        </p:txBody>
      </p:sp>
      <p:sp>
        <p:nvSpPr>
          <p:cNvPr id="373766" name="Text Box 6"/>
          <p:cNvSpPr txBox="1">
            <a:spLocks noChangeArrowheads="1"/>
          </p:cNvSpPr>
          <p:nvPr/>
        </p:nvSpPr>
        <p:spPr bwMode="auto">
          <a:xfrm>
            <a:off x="6019800" y="1676400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FF66"/>
                </a:solidFill>
              </a:rPr>
              <a:t>Staghorn</a:t>
            </a:r>
          </a:p>
        </p:txBody>
      </p:sp>
      <p:sp>
        <p:nvSpPr>
          <p:cNvPr id="373767" name="Text Box 7"/>
          <p:cNvSpPr txBox="1">
            <a:spLocks noChangeArrowheads="1"/>
          </p:cNvSpPr>
          <p:nvPr/>
        </p:nvSpPr>
        <p:spPr bwMode="auto">
          <a:xfrm>
            <a:off x="2971800" y="16764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FF66"/>
                </a:solidFill>
              </a:rPr>
              <a:t>Pelvicaliceal</a:t>
            </a:r>
          </a:p>
        </p:txBody>
      </p:sp>
      <p:sp>
        <p:nvSpPr>
          <p:cNvPr id="373768" name="Text Box 8"/>
          <p:cNvSpPr txBox="1">
            <a:spLocks noChangeArrowheads="1"/>
          </p:cNvSpPr>
          <p:nvPr/>
        </p:nvSpPr>
        <p:spPr bwMode="auto">
          <a:xfrm>
            <a:off x="0" y="2667000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2 cms        2-4 cms     4 cms</a:t>
            </a:r>
          </a:p>
        </p:txBody>
      </p:sp>
      <p:sp>
        <p:nvSpPr>
          <p:cNvPr id="373769" name="Text Box 9"/>
          <p:cNvSpPr txBox="1">
            <a:spLocks noChangeArrowheads="1"/>
          </p:cNvSpPr>
          <p:nvPr/>
        </p:nvSpPr>
        <p:spPr bwMode="auto">
          <a:xfrm>
            <a:off x="3429000" y="2819400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Dilated       Undilated</a:t>
            </a:r>
          </a:p>
        </p:txBody>
      </p:sp>
      <p:sp>
        <p:nvSpPr>
          <p:cNvPr id="373770" name="Text Box 10"/>
          <p:cNvSpPr txBox="1">
            <a:spLocks noChangeArrowheads="1"/>
          </p:cNvSpPr>
          <p:nvPr/>
        </p:nvSpPr>
        <p:spPr bwMode="auto">
          <a:xfrm>
            <a:off x="6096000" y="2590800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Solitary.        Pelvicaliceal</a:t>
            </a:r>
            <a:endParaRPr lang="en-US" altLang="en-US" sz="3200"/>
          </a:p>
        </p:txBody>
      </p:sp>
      <p:sp>
        <p:nvSpPr>
          <p:cNvPr id="373771" name="Text Box 11"/>
          <p:cNvSpPr txBox="1">
            <a:spLocks noChangeArrowheads="1"/>
          </p:cNvSpPr>
          <p:nvPr/>
        </p:nvSpPr>
        <p:spPr bwMode="auto">
          <a:xfrm>
            <a:off x="0" y="3200400"/>
            <a:ext cx="3200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ESWL/     PCNL        PCNL/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/>
              <a:t>PCNL      +/-ESWL    Open</a:t>
            </a:r>
          </a:p>
        </p:txBody>
      </p:sp>
      <p:sp>
        <p:nvSpPr>
          <p:cNvPr id="373772" name="Text Box 12"/>
          <p:cNvSpPr txBox="1">
            <a:spLocks noChangeArrowheads="1"/>
          </p:cNvSpPr>
          <p:nvPr/>
        </p:nvSpPr>
        <p:spPr bwMode="auto">
          <a:xfrm>
            <a:off x="3352800" y="3429000"/>
            <a:ext cx="266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PCNL       ESWL +        	       DJ</a:t>
            </a:r>
          </a:p>
        </p:txBody>
      </p:sp>
      <p:sp>
        <p:nvSpPr>
          <p:cNvPr id="373773" name="Text Box 13"/>
          <p:cNvSpPr txBox="1">
            <a:spLocks noChangeArrowheads="1"/>
          </p:cNvSpPr>
          <p:nvPr/>
        </p:nvSpPr>
        <p:spPr bwMode="auto">
          <a:xfrm>
            <a:off x="5943600" y="3124200"/>
            <a:ext cx="32004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PCNL/OPEN  PCNL/OPEN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/>
          </a:p>
          <a:p>
            <a:pPr eaLnBrk="1" hangingPunct="1">
              <a:spcBef>
                <a:spcPct val="50000"/>
              </a:spcBef>
            </a:pPr>
            <a:r>
              <a:rPr lang="en-US" altLang="en-US" sz="2000"/>
              <a:t>ESWL of residual stones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  ANATROPHIC NEPHROLITHOTOMY IS THE PROCEDURE OF CHOICE FOR COMPLEX STAGS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/>
          </a:p>
        </p:txBody>
      </p:sp>
      <p:sp>
        <p:nvSpPr>
          <p:cNvPr id="373774" name="Text Box 14"/>
          <p:cNvSpPr txBox="1">
            <a:spLocks noChangeArrowheads="1"/>
          </p:cNvSpPr>
          <p:nvPr/>
        </p:nvSpPr>
        <p:spPr bwMode="auto">
          <a:xfrm>
            <a:off x="2819400" y="6308725"/>
            <a:ext cx="434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FF66"/>
                </a:solidFill>
              </a:rPr>
              <a:t>CHEMODILUTION OF RESIDUE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3200"/>
          </a:p>
        </p:txBody>
      </p:sp>
      <p:sp>
        <p:nvSpPr>
          <p:cNvPr id="429064" name="Text Box 8"/>
          <p:cNvSpPr txBox="1">
            <a:spLocks noChangeArrowheads="1"/>
          </p:cNvSpPr>
          <p:nvPr/>
        </p:nvSpPr>
        <p:spPr bwMode="auto">
          <a:xfrm>
            <a:off x="3429000" y="2819400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Dilated       Undilated</a:t>
            </a:r>
          </a:p>
        </p:txBody>
      </p:sp>
      <p:sp>
        <p:nvSpPr>
          <p:cNvPr id="429065" name="Text Box 9"/>
          <p:cNvSpPr txBox="1">
            <a:spLocks noChangeArrowheads="1"/>
          </p:cNvSpPr>
          <p:nvPr/>
        </p:nvSpPr>
        <p:spPr bwMode="auto">
          <a:xfrm>
            <a:off x="6096000" y="2590800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Solitary.        Pelvicaliceal</a:t>
            </a:r>
            <a:endParaRPr lang="en-US" altLang="en-US" sz="3200"/>
          </a:p>
        </p:txBody>
      </p:sp>
      <p:sp>
        <p:nvSpPr>
          <p:cNvPr id="429067" name="Text Box 11"/>
          <p:cNvSpPr txBox="1">
            <a:spLocks noChangeArrowheads="1"/>
          </p:cNvSpPr>
          <p:nvPr/>
        </p:nvSpPr>
        <p:spPr bwMode="auto">
          <a:xfrm>
            <a:off x="3352800" y="3429000"/>
            <a:ext cx="266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PCNL       ESWL +        	       DJ</a:t>
            </a:r>
          </a:p>
        </p:txBody>
      </p:sp>
      <p:sp>
        <p:nvSpPr>
          <p:cNvPr id="429068" name="Text Box 12"/>
          <p:cNvSpPr txBox="1">
            <a:spLocks noChangeArrowheads="1"/>
          </p:cNvSpPr>
          <p:nvPr/>
        </p:nvSpPr>
        <p:spPr bwMode="auto">
          <a:xfrm>
            <a:off x="5943600" y="3124200"/>
            <a:ext cx="32004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PCN/OPEN  PCNL/OPEN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/>
          </a:p>
          <a:p>
            <a:pPr eaLnBrk="1" hangingPunct="1">
              <a:spcBef>
                <a:spcPct val="50000"/>
              </a:spcBef>
            </a:pPr>
            <a:r>
              <a:rPr lang="en-US" altLang="en-US" sz="2000"/>
              <a:t>ESWL of residual stones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  ANATROPHIC NEPHROLITHOTOMY IS THE PROCEDURE OF CHOICE FOR COMPLEX STAGS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/>
          </a:p>
        </p:txBody>
      </p:sp>
      <p:sp>
        <p:nvSpPr>
          <p:cNvPr id="429069" name="Text Box 13"/>
          <p:cNvSpPr txBox="1">
            <a:spLocks noChangeArrowheads="1"/>
          </p:cNvSpPr>
          <p:nvPr/>
        </p:nvSpPr>
        <p:spPr bwMode="auto">
          <a:xfrm>
            <a:off x="2819400" y="6308725"/>
            <a:ext cx="434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CHEMODILUTION OF RESIDUE</a:t>
            </a:r>
          </a:p>
        </p:txBody>
      </p:sp>
      <p:pic>
        <p:nvPicPr>
          <p:cNvPr id="429070" name="Picture 14" descr="palvic left pcnl moin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81000" y="-1588"/>
            <a:ext cx="9525000" cy="8358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Line 2"/>
          <p:cNvSpPr>
            <a:spLocks noChangeShapeType="1"/>
          </p:cNvSpPr>
          <p:nvPr/>
        </p:nvSpPr>
        <p:spPr bwMode="auto">
          <a:xfrm rot="16200000">
            <a:off x="763588" y="2665412"/>
            <a:ext cx="2590800" cy="3175"/>
          </a:xfrm>
          <a:prstGeom prst="line">
            <a:avLst/>
          </a:prstGeom>
          <a:noFill/>
          <a:ln w="19050" cap="rnd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436228" name="Picture 4" descr="partial stag with s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660" name="pcnlfinal4.mpg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75"/>
            <a:ext cx="9144000" cy="686117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125" fill="hold"/>
                                        <p:tgtEl>
                                          <p:spTgt spid="4546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5466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46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546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466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7010400" cy="609600"/>
          </a:xfrm>
        </p:spPr>
        <p:txBody>
          <a:bodyPr/>
          <a:lstStyle/>
          <a:p>
            <a:r>
              <a:rPr lang="en-US" altLang="en-US" sz="4000">
                <a:solidFill>
                  <a:srgbClr val="FF0066"/>
                </a:solidFill>
              </a:rPr>
              <a:t>Therapeutic Options</a:t>
            </a:r>
          </a:p>
        </p:txBody>
      </p:sp>
      <p:sp>
        <p:nvSpPr>
          <p:cNvPr id="414723" name="Text Box 3"/>
          <p:cNvSpPr txBox="1">
            <a:spLocks noChangeArrowheads="1"/>
          </p:cNvSpPr>
          <p:nvPr/>
        </p:nvSpPr>
        <p:spPr bwMode="auto">
          <a:xfrm>
            <a:off x="304800" y="914400"/>
            <a:ext cx="8458200" cy="613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	                  </a:t>
            </a:r>
            <a:r>
              <a:rPr lang="en-US" altLang="en-US" sz="2400">
                <a:solidFill>
                  <a:srgbClr val="0000FF"/>
                </a:solidFill>
                <a:latin typeface="Arial" charset="0"/>
              </a:rPr>
              <a:t>Upper Ureteric calculus</a:t>
            </a:r>
          </a:p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     </a:t>
            </a:r>
            <a:r>
              <a:rPr lang="en-US" altLang="en-US" sz="2400" b="1">
                <a:solidFill>
                  <a:srgbClr val="FF0066"/>
                </a:solidFill>
                <a:latin typeface="Arial" charset="0"/>
              </a:rPr>
              <a:t>Small</a:t>
            </a:r>
            <a:r>
              <a:rPr lang="en-US" altLang="en-US" sz="2400">
                <a:solidFill>
                  <a:srgbClr val="FF0066"/>
                </a:solidFill>
                <a:latin typeface="Arial" charset="0"/>
              </a:rPr>
              <a:t>	</a:t>
            </a:r>
            <a:r>
              <a:rPr lang="en-US" altLang="en-US">
                <a:solidFill>
                  <a:srgbClr val="FF0066"/>
                </a:solidFill>
                <a:latin typeface="Arial" charset="0"/>
              </a:rPr>
              <a:t>				                   </a:t>
            </a:r>
            <a:r>
              <a:rPr lang="en-US" altLang="en-US" sz="2400" b="1">
                <a:solidFill>
                  <a:srgbClr val="FF0066"/>
                </a:solidFill>
                <a:latin typeface="Arial" charset="0"/>
              </a:rPr>
              <a:t>Large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66"/>
                </a:solidFill>
                <a:latin typeface="Arial" charset="0"/>
              </a:rPr>
              <a:t>(&lt;15X10 mm)					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66"/>
                </a:solidFill>
                <a:latin typeface="Arial" charset="0"/>
              </a:rPr>
              <a:t>Dur. Small   long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66"/>
                </a:solidFill>
                <a:latin typeface="Arial" charset="0"/>
              </a:rPr>
              <a:t>Imp. Min      mod.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66"/>
                </a:solidFill>
                <a:latin typeface="Arial" charset="0"/>
              </a:rPr>
              <a:t>Dil. Min.       mod                  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66"/>
                </a:solidFill>
                <a:latin typeface="Arial" charset="0"/>
              </a:rPr>
              <a:t>                        					        F</a:t>
            </a:r>
            <a:r>
              <a:rPr lang="en-US" altLang="en-US" sz="2000">
                <a:solidFill>
                  <a:srgbClr val="FFFF66"/>
                </a:solidFill>
                <a:latin typeface="Arial" charset="0"/>
              </a:rPr>
              <a:t>av.               Unfav.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rgbClr val="FFFF66"/>
              </a:solidFill>
              <a:latin typeface="Arial" charset="0"/>
            </a:endParaRPr>
          </a:p>
          <a:p>
            <a:pPr eaLnBrk="1" hangingPunct="1"/>
            <a:r>
              <a:rPr lang="en-US" altLang="en-US">
                <a:solidFill>
                  <a:srgbClr val="FFFF66"/>
                </a:solidFill>
                <a:latin typeface="Arial" charset="0"/>
              </a:rPr>
              <a:t>      ESWL     retro                                                                </a:t>
            </a:r>
          </a:p>
          <a:p>
            <a:pPr eaLnBrk="1" hangingPunct="1"/>
            <a:r>
              <a:rPr lang="en-US" altLang="en-US">
                <a:solidFill>
                  <a:srgbClr val="FFFF66"/>
                </a:solidFill>
                <a:latin typeface="Arial" charset="0"/>
              </a:rPr>
              <a:t>      in situ     manu.           			                       PCUL        Lap/ Open</a:t>
            </a:r>
          </a:p>
          <a:p>
            <a:pPr eaLnBrk="1" hangingPunct="1"/>
            <a:r>
              <a:rPr lang="en-US" altLang="en-US">
                <a:solidFill>
                  <a:srgbClr val="FFFF66"/>
                </a:solidFill>
                <a:latin typeface="Arial" charset="0"/>
              </a:rPr>
              <a:t>  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FF66"/>
                </a:solidFill>
                <a:latin typeface="Arial" charset="0"/>
              </a:rPr>
              <a:t>          ESWL						</a:t>
            </a:r>
            <a:r>
              <a:rPr lang="en-US" altLang="en-US" sz="2400">
                <a:latin typeface="Arial" charset="0"/>
              </a:rPr>
              <a:t>   </a:t>
            </a:r>
            <a:r>
              <a:rPr lang="en-US" altLang="en-US" sz="2400">
                <a:solidFill>
                  <a:srgbClr val="FFFF99"/>
                </a:solidFill>
                <a:latin typeface="Arial" charset="0"/>
              </a:rPr>
              <a:t>Failure</a:t>
            </a:r>
            <a:r>
              <a:rPr lang="en-US" altLang="en-US" sz="2400">
                <a:latin typeface="Arial" charset="0"/>
              </a:rPr>
              <a:t>				</a:t>
            </a:r>
          </a:p>
        </p:txBody>
      </p:sp>
      <p:sp>
        <p:nvSpPr>
          <p:cNvPr id="414724" name="Line 4"/>
          <p:cNvSpPr>
            <a:spLocks noChangeShapeType="1"/>
          </p:cNvSpPr>
          <p:nvPr/>
        </p:nvSpPr>
        <p:spPr bwMode="auto">
          <a:xfrm>
            <a:off x="4038600" y="129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14725" name="Line 5"/>
          <p:cNvSpPr>
            <a:spLocks noChangeShapeType="1"/>
          </p:cNvSpPr>
          <p:nvPr/>
        </p:nvSpPr>
        <p:spPr bwMode="auto">
          <a:xfrm>
            <a:off x="990600" y="1600200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14726" name="Line 6"/>
          <p:cNvSpPr>
            <a:spLocks noChangeShapeType="1"/>
          </p:cNvSpPr>
          <p:nvPr/>
        </p:nvSpPr>
        <p:spPr bwMode="auto">
          <a:xfrm>
            <a:off x="990600" y="1600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14727" name="Line 7"/>
          <p:cNvSpPr>
            <a:spLocks noChangeShapeType="1"/>
          </p:cNvSpPr>
          <p:nvPr/>
        </p:nvSpPr>
        <p:spPr bwMode="auto">
          <a:xfrm flipH="1">
            <a:off x="7391400" y="1600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14728" name="Line 8"/>
          <p:cNvSpPr>
            <a:spLocks noChangeShapeType="1"/>
          </p:cNvSpPr>
          <p:nvPr/>
        </p:nvSpPr>
        <p:spPr bwMode="auto">
          <a:xfrm>
            <a:off x="7391400" y="2667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14729" name="Line 9"/>
          <p:cNvSpPr>
            <a:spLocks noChangeShapeType="1"/>
          </p:cNvSpPr>
          <p:nvPr/>
        </p:nvSpPr>
        <p:spPr bwMode="auto">
          <a:xfrm>
            <a:off x="6629400" y="28956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14730" name="Line 10"/>
          <p:cNvSpPr>
            <a:spLocks noChangeShapeType="1"/>
          </p:cNvSpPr>
          <p:nvPr/>
        </p:nvSpPr>
        <p:spPr bwMode="auto">
          <a:xfrm>
            <a:off x="6629400" y="28956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14731" name="Line 11"/>
          <p:cNvSpPr>
            <a:spLocks noChangeShapeType="1"/>
          </p:cNvSpPr>
          <p:nvPr/>
        </p:nvSpPr>
        <p:spPr bwMode="auto">
          <a:xfrm>
            <a:off x="8382000" y="28956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14732" name="Line 12"/>
          <p:cNvSpPr>
            <a:spLocks noChangeShapeType="1"/>
          </p:cNvSpPr>
          <p:nvPr/>
        </p:nvSpPr>
        <p:spPr bwMode="auto">
          <a:xfrm>
            <a:off x="990600" y="4343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14733" name="Line 13"/>
          <p:cNvSpPr>
            <a:spLocks noChangeShapeType="1"/>
          </p:cNvSpPr>
          <p:nvPr/>
        </p:nvSpPr>
        <p:spPr bwMode="auto">
          <a:xfrm>
            <a:off x="1905000" y="4343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14734" name="Line 14"/>
          <p:cNvSpPr>
            <a:spLocks noChangeShapeType="1"/>
          </p:cNvSpPr>
          <p:nvPr/>
        </p:nvSpPr>
        <p:spPr bwMode="auto">
          <a:xfrm>
            <a:off x="6629400" y="4953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14735" name="Line 15"/>
          <p:cNvSpPr>
            <a:spLocks noChangeShapeType="1"/>
          </p:cNvSpPr>
          <p:nvPr/>
        </p:nvSpPr>
        <p:spPr bwMode="auto">
          <a:xfrm flipH="1">
            <a:off x="8153400" y="48768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14736" name="Line 16"/>
          <p:cNvSpPr>
            <a:spLocks noChangeShapeType="1"/>
          </p:cNvSpPr>
          <p:nvPr/>
        </p:nvSpPr>
        <p:spPr bwMode="auto">
          <a:xfrm flipH="1">
            <a:off x="1676400" y="5791200"/>
            <a:ext cx="76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14737" name="Line 17"/>
          <p:cNvSpPr>
            <a:spLocks noChangeShapeType="1"/>
          </p:cNvSpPr>
          <p:nvPr/>
        </p:nvSpPr>
        <p:spPr bwMode="auto">
          <a:xfrm>
            <a:off x="6705600" y="571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14738" name="Line 18"/>
          <p:cNvSpPr>
            <a:spLocks noChangeShapeType="1"/>
          </p:cNvSpPr>
          <p:nvPr/>
        </p:nvSpPr>
        <p:spPr bwMode="auto">
          <a:xfrm>
            <a:off x="6705600" y="6019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14739" name="Line 19"/>
          <p:cNvSpPr>
            <a:spLocks noChangeShapeType="1"/>
          </p:cNvSpPr>
          <p:nvPr/>
        </p:nvSpPr>
        <p:spPr bwMode="auto">
          <a:xfrm>
            <a:off x="8458200" y="571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14740" name="Line 20"/>
          <p:cNvSpPr>
            <a:spLocks noChangeShapeType="1"/>
          </p:cNvSpPr>
          <p:nvPr/>
        </p:nvSpPr>
        <p:spPr bwMode="auto">
          <a:xfrm>
            <a:off x="7543800" y="6019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14741" name="Line 21"/>
          <p:cNvSpPr>
            <a:spLocks noChangeShapeType="1"/>
          </p:cNvSpPr>
          <p:nvPr/>
        </p:nvSpPr>
        <p:spPr bwMode="auto">
          <a:xfrm>
            <a:off x="2209800" y="63246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14742" name="Line 22"/>
          <p:cNvSpPr>
            <a:spLocks noChangeShapeType="1"/>
          </p:cNvSpPr>
          <p:nvPr/>
        </p:nvSpPr>
        <p:spPr bwMode="auto">
          <a:xfrm flipV="1">
            <a:off x="7848600" y="57150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828" name="Picture 4" descr="DSCN18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7010400" cy="609600"/>
          </a:xfrm>
        </p:spPr>
        <p:txBody>
          <a:bodyPr/>
          <a:lstStyle/>
          <a:p>
            <a:r>
              <a:rPr lang="en-US" altLang="en-US" sz="4000">
                <a:solidFill>
                  <a:srgbClr val="FF0066"/>
                </a:solidFill>
              </a:rPr>
              <a:t>Therapeutic Options</a:t>
            </a:r>
          </a:p>
        </p:txBody>
      </p:sp>
      <p:sp>
        <p:nvSpPr>
          <p:cNvPr id="433155" name="Text Box 3"/>
          <p:cNvSpPr txBox="1">
            <a:spLocks noChangeArrowheads="1"/>
          </p:cNvSpPr>
          <p:nvPr/>
        </p:nvSpPr>
        <p:spPr bwMode="auto">
          <a:xfrm>
            <a:off x="304800" y="914400"/>
            <a:ext cx="8458200" cy="6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		          Upper Ureteric calculus</a:t>
            </a:r>
          </a:p>
          <a:p>
            <a:pPr eaLnBrk="1" hangingPunct="1">
              <a:spcBef>
                <a:spcPct val="50000"/>
              </a:spcBef>
            </a:pPr>
            <a:endParaRPr lang="en-US" altLang="en-US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FFFF99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     </a:t>
            </a:r>
            <a:r>
              <a:rPr lang="en-US" altLang="en-US" sz="2400" b="1">
                <a:latin typeface="Arial" charset="0"/>
              </a:rPr>
              <a:t>Small</a:t>
            </a:r>
            <a:r>
              <a:rPr lang="en-US" altLang="en-US" sz="2400">
                <a:latin typeface="Arial" charset="0"/>
              </a:rPr>
              <a:t>	</a:t>
            </a:r>
            <a:r>
              <a:rPr lang="en-US" altLang="en-US">
                <a:latin typeface="Arial" charset="0"/>
              </a:rPr>
              <a:t>				                   </a:t>
            </a:r>
            <a:r>
              <a:rPr lang="en-US" altLang="en-US" sz="2400" b="1">
                <a:latin typeface="Arial" charset="0"/>
              </a:rPr>
              <a:t>Large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(&lt;15X10 mm)					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Dur. Small   long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Imp. Min      mod.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Dil. Min.       mod                  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                        					        F</a:t>
            </a:r>
            <a:r>
              <a:rPr lang="en-US" altLang="en-US" sz="2000">
                <a:latin typeface="Arial" charset="0"/>
              </a:rPr>
              <a:t>av.               Unfav.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latin typeface="Arial" charset="0"/>
            </a:endParaRPr>
          </a:p>
          <a:p>
            <a:pPr eaLnBrk="1" hangingPunct="1"/>
            <a:r>
              <a:rPr lang="en-US" altLang="en-US">
                <a:latin typeface="Arial" charset="0"/>
              </a:rPr>
              <a:t>      ESWL     retro                                                                </a:t>
            </a:r>
          </a:p>
          <a:p>
            <a:pPr eaLnBrk="1" hangingPunct="1"/>
            <a:r>
              <a:rPr lang="en-US" altLang="en-US">
                <a:latin typeface="Arial" charset="0"/>
              </a:rPr>
              <a:t>      in situ     manu.           			                       PCUL        Lap/ Open</a:t>
            </a:r>
          </a:p>
          <a:p>
            <a:pPr eaLnBrk="1" hangingPunct="1"/>
            <a:r>
              <a:rPr lang="en-US" altLang="en-US">
                <a:latin typeface="Arial" charset="0"/>
              </a:rPr>
              <a:t>  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Arial" charset="0"/>
              </a:rPr>
              <a:t>          ESWL						   Failure				</a:t>
            </a:r>
          </a:p>
        </p:txBody>
      </p:sp>
      <p:sp>
        <p:nvSpPr>
          <p:cNvPr id="433156" name="Line 4"/>
          <p:cNvSpPr>
            <a:spLocks noChangeShapeType="1"/>
          </p:cNvSpPr>
          <p:nvPr/>
        </p:nvSpPr>
        <p:spPr bwMode="auto">
          <a:xfrm>
            <a:off x="4038600" y="129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33157" name="Line 5"/>
          <p:cNvSpPr>
            <a:spLocks noChangeShapeType="1"/>
          </p:cNvSpPr>
          <p:nvPr/>
        </p:nvSpPr>
        <p:spPr bwMode="auto">
          <a:xfrm>
            <a:off x="990600" y="1600200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33158" name="Line 6"/>
          <p:cNvSpPr>
            <a:spLocks noChangeShapeType="1"/>
          </p:cNvSpPr>
          <p:nvPr/>
        </p:nvSpPr>
        <p:spPr bwMode="auto">
          <a:xfrm>
            <a:off x="990600" y="1600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33159" name="Line 7"/>
          <p:cNvSpPr>
            <a:spLocks noChangeShapeType="1"/>
          </p:cNvSpPr>
          <p:nvPr/>
        </p:nvSpPr>
        <p:spPr bwMode="auto">
          <a:xfrm flipH="1">
            <a:off x="7391400" y="1600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33160" name="Line 8"/>
          <p:cNvSpPr>
            <a:spLocks noChangeShapeType="1"/>
          </p:cNvSpPr>
          <p:nvPr/>
        </p:nvSpPr>
        <p:spPr bwMode="auto">
          <a:xfrm>
            <a:off x="73914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33161" name="Line 9"/>
          <p:cNvSpPr>
            <a:spLocks noChangeShapeType="1"/>
          </p:cNvSpPr>
          <p:nvPr/>
        </p:nvSpPr>
        <p:spPr bwMode="auto">
          <a:xfrm>
            <a:off x="6629400" y="27432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33162" name="Line 10"/>
          <p:cNvSpPr>
            <a:spLocks noChangeShapeType="1"/>
          </p:cNvSpPr>
          <p:nvPr/>
        </p:nvSpPr>
        <p:spPr bwMode="auto">
          <a:xfrm>
            <a:off x="6629400" y="2743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33163" name="Line 11"/>
          <p:cNvSpPr>
            <a:spLocks noChangeShapeType="1"/>
          </p:cNvSpPr>
          <p:nvPr/>
        </p:nvSpPr>
        <p:spPr bwMode="auto">
          <a:xfrm>
            <a:off x="8382000" y="2743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33164" name="Line 12"/>
          <p:cNvSpPr>
            <a:spLocks noChangeShapeType="1"/>
          </p:cNvSpPr>
          <p:nvPr/>
        </p:nvSpPr>
        <p:spPr bwMode="auto">
          <a:xfrm>
            <a:off x="990600" y="411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33165" name="Line 13"/>
          <p:cNvSpPr>
            <a:spLocks noChangeShapeType="1"/>
          </p:cNvSpPr>
          <p:nvPr/>
        </p:nvSpPr>
        <p:spPr bwMode="auto">
          <a:xfrm>
            <a:off x="1905000" y="411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33166" name="Line 14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33167" name="Line 15"/>
          <p:cNvSpPr>
            <a:spLocks noChangeShapeType="1"/>
          </p:cNvSpPr>
          <p:nvPr/>
        </p:nvSpPr>
        <p:spPr bwMode="auto">
          <a:xfrm>
            <a:off x="8382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33168" name="Line 16"/>
          <p:cNvSpPr>
            <a:spLocks noChangeShapeType="1"/>
          </p:cNvSpPr>
          <p:nvPr/>
        </p:nvSpPr>
        <p:spPr bwMode="auto">
          <a:xfrm flipH="1">
            <a:off x="1600200" y="54864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33169" name="Line 17"/>
          <p:cNvSpPr>
            <a:spLocks noChangeShapeType="1"/>
          </p:cNvSpPr>
          <p:nvPr/>
        </p:nvSpPr>
        <p:spPr bwMode="auto">
          <a:xfrm>
            <a:off x="67056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33170" name="Line 18"/>
          <p:cNvSpPr>
            <a:spLocks noChangeShapeType="1"/>
          </p:cNvSpPr>
          <p:nvPr/>
        </p:nvSpPr>
        <p:spPr bwMode="auto">
          <a:xfrm>
            <a:off x="6705600" y="5867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33171" name="Line 19"/>
          <p:cNvSpPr>
            <a:spLocks noChangeShapeType="1"/>
          </p:cNvSpPr>
          <p:nvPr/>
        </p:nvSpPr>
        <p:spPr bwMode="auto">
          <a:xfrm>
            <a:off x="84582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33172" name="Line 20"/>
          <p:cNvSpPr>
            <a:spLocks noChangeShapeType="1"/>
          </p:cNvSpPr>
          <p:nvPr/>
        </p:nvSpPr>
        <p:spPr bwMode="auto">
          <a:xfrm>
            <a:off x="7543800" y="586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33173" name="Line 21"/>
          <p:cNvSpPr>
            <a:spLocks noChangeShapeType="1"/>
          </p:cNvSpPr>
          <p:nvPr/>
        </p:nvSpPr>
        <p:spPr bwMode="auto">
          <a:xfrm>
            <a:off x="2209800" y="63246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33174" name="Line 22"/>
          <p:cNvSpPr>
            <a:spLocks noChangeShapeType="1"/>
          </p:cNvSpPr>
          <p:nvPr/>
        </p:nvSpPr>
        <p:spPr bwMode="auto">
          <a:xfrm flipV="1">
            <a:off x="7848600" y="57150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433175" name="Picture 23" descr="u u calculas [pcul] sun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-628650"/>
            <a:ext cx="9982200" cy="885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Line 2"/>
          <p:cNvSpPr>
            <a:spLocks noChangeShapeType="1"/>
          </p:cNvSpPr>
          <p:nvPr/>
        </p:nvSpPr>
        <p:spPr bwMode="auto">
          <a:xfrm rot="16200000">
            <a:off x="763588" y="2665412"/>
            <a:ext cx="2590800" cy="3175"/>
          </a:xfrm>
          <a:prstGeom prst="line">
            <a:avLst/>
          </a:prstGeom>
          <a:noFill/>
          <a:ln w="19050" cap="rnd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37251" name="Text Box 3"/>
          <p:cNvSpPr txBox="1">
            <a:spLocks noChangeArrowheads="1"/>
          </p:cNvSpPr>
          <p:nvPr/>
        </p:nvSpPr>
        <p:spPr bwMode="auto">
          <a:xfrm>
            <a:off x="1600200" y="2438400"/>
            <a:ext cx="64770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600">
                <a:solidFill>
                  <a:srgbClr val="FF0066"/>
                </a:solidFill>
                <a:latin typeface="Times New Roman" pitchFamily="18" charset="0"/>
              </a:rPr>
              <a:t>Thank You</a:t>
            </a:r>
          </a:p>
        </p:txBody>
      </p:sp>
      <p:pic>
        <p:nvPicPr>
          <p:cNvPr id="437252" name="Picture 4" descr="u u stone left [pcul] se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7772400" cy="1295400"/>
          </a:xfrm>
        </p:spPr>
        <p:txBody>
          <a:bodyPr/>
          <a:lstStyle/>
          <a:p>
            <a:r>
              <a:rPr lang="en-US" altLang="en-US" sz="4000">
                <a:solidFill>
                  <a:srgbClr val="FF0066"/>
                </a:solidFill>
              </a:rPr>
              <a:t>Therapeutic options</a:t>
            </a:r>
            <a:br>
              <a:rPr lang="en-US" altLang="en-US" sz="4000">
                <a:solidFill>
                  <a:srgbClr val="FF0066"/>
                </a:solidFill>
              </a:rPr>
            </a:br>
            <a:r>
              <a:rPr lang="en-US" altLang="en-US" sz="4000">
                <a:solidFill>
                  <a:srgbClr val="FF0066"/>
                </a:solidFill>
              </a:rPr>
              <a:t>Lower Ureteric stone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057400"/>
            <a:ext cx="86106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</a:extLst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altLang="en-US" sz="700"/>
              <a:t>                    </a:t>
            </a:r>
            <a:r>
              <a:rPr lang="en-US" altLang="en-US" sz="1400">
                <a:solidFill>
                  <a:srgbClr val="EFC777"/>
                </a:solidFill>
              </a:rPr>
              <a:t>URS                                  				    </a:t>
            </a:r>
            <a:r>
              <a:rPr lang="en-US" altLang="en-US" sz="2000">
                <a:solidFill>
                  <a:srgbClr val="EFC777"/>
                </a:solidFill>
              </a:rPr>
              <a:t>(&lt;5 mm)</a:t>
            </a:r>
          </a:p>
          <a:p>
            <a:pPr algn="l">
              <a:lnSpc>
                <a:spcPct val="80000"/>
              </a:lnSpc>
            </a:pPr>
            <a:endParaRPr lang="en-US" altLang="en-US" sz="2000">
              <a:solidFill>
                <a:srgbClr val="EFC777"/>
              </a:solidFill>
            </a:endParaRPr>
          </a:p>
          <a:p>
            <a:pPr algn="l">
              <a:lnSpc>
                <a:spcPct val="80000"/>
              </a:lnSpc>
            </a:pPr>
            <a:endParaRPr lang="en-US" altLang="en-US" sz="1400">
              <a:solidFill>
                <a:srgbClr val="EFC777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altLang="en-US" sz="2000">
                <a:solidFill>
                  <a:srgbClr val="EFC777"/>
                </a:solidFill>
              </a:rPr>
              <a:t>Energy Source</a:t>
            </a:r>
            <a:r>
              <a:rPr lang="en-US" altLang="en-US" sz="1400">
                <a:solidFill>
                  <a:srgbClr val="EFC777"/>
                </a:solidFill>
              </a:rPr>
              <a:t>     U</a:t>
            </a:r>
            <a:r>
              <a:rPr lang="en-US" altLang="en-US" sz="2000">
                <a:solidFill>
                  <a:srgbClr val="EFC777"/>
                </a:solidFill>
              </a:rPr>
              <a:t>p migration       hard &amp;  		Expectant</a:t>
            </a:r>
          </a:p>
          <a:p>
            <a:pPr algn="l">
              <a:lnSpc>
                <a:spcPct val="80000"/>
              </a:lnSpc>
            </a:pPr>
            <a:r>
              <a:rPr lang="en-US" altLang="en-US" sz="2000">
                <a:solidFill>
                  <a:srgbClr val="EFC777"/>
                </a:solidFill>
              </a:rPr>
              <a:t>                                               not approachable  	therapy	     </a:t>
            </a:r>
            <a:endParaRPr lang="en-US" altLang="en-US" sz="1400">
              <a:solidFill>
                <a:srgbClr val="EFC777"/>
              </a:solidFill>
            </a:endParaRPr>
          </a:p>
          <a:p>
            <a:pPr algn="l">
              <a:lnSpc>
                <a:spcPct val="80000"/>
              </a:lnSpc>
            </a:pPr>
            <a:endParaRPr lang="en-US" altLang="en-US" sz="1400">
              <a:solidFill>
                <a:srgbClr val="EFC777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altLang="en-US" sz="1400">
                <a:solidFill>
                  <a:srgbClr val="EFC777"/>
                </a:solidFill>
              </a:rPr>
              <a:t>-</a:t>
            </a:r>
            <a:r>
              <a:rPr lang="en-US" altLang="en-US" sz="2000">
                <a:solidFill>
                  <a:srgbClr val="EFC777"/>
                </a:solidFill>
              </a:rPr>
              <a:t>US                    Tt acc.to</a:t>
            </a:r>
          </a:p>
          <a:p>
            <a:pPr algn="l">
              <a:lnSpc>
                <a:spcPct val="80000"/>
              </a:lnSpc>
            </a:pPr>
            <a:r>
              <a:rPr lang="en-US" altLang="en-US" sz="2000">
                <a:solidFill>
                  <a:srgbClr val="EFC777"/>
                </a:solidFill>
              </a:rPr>
              <a:t>-EHL		     site</a:t>
            </a:r>
          </a:p>
          <a:p>
            <a:pPr algn="l">
              <a:lnSpc>
                <a:spcPct val="80000"/>
              </a:lnSpc>
              <a:buFontTx/>
              <a:buChar char="-"/>
            </a:pPr>
            <a:r>
              <a:rPr lang="en-US" altLang="en-US" sz="2000">
                <a:solidFill>
                  <a:srgbClr val="EFC777"/>
                </a:solidFill>
              </a:rPr>
              <a:t>Pneumatic            </a:t>
            </a:r>
            <a:r>
              <a:rPr lang="en-US" altLang="en-US" sz="1400">
                <a:solidFill>
                  <a:srgbClr val="EFC777"/>
                </a:solidFill>
              </a:rPr>
              <a:t>                    </a:t>
            </a:r>
            <a:r>
              <a:rPr lang="en-US" altLang="en-US" sz="2000">
                <a:solidFill>
                  <a:srgbClr val="EFC777"/>
                </a:solidFill>
              </a:rPr>
              <a:t>Staged/      ESWL   Basketing</a:t>
            </a:r>
          </a:p>
          <a:p>
            <a:pPr algn="l">
              <a:lnSpc>
                <a:spcPct val="80000"/>
              </a:lnSpc>
              <a:buFontTx/>
              <a:buChar char="-"/>
            </a:pPr>
            <a:r>
              <a:rPr lang="en-US" altLang="en-US" sz="2000">
                <a:solidFill>
                  <a:srgbClr val="EFC777"/>
                </a:solidFill>
              </a:rPr>
              <a:t>Lasers			        Bypass	</a:t>
            </a:r>
          </a:p>
          <a:p>
            <a:pPr algn="l">
              <a:lnSpc>
                <a:spcPct val="80000"/>
              </a:lnSpc>
              <a:buFontTx/>
              <a:buChar char="-"/>
            </a:pPr>
            <a:endParaRPr lang="en-US" altLang="en-US" sz="2000">
              <a:solidFill>
                <a:srgbClr val="EFC777"/>
              </a:solidFill>
            </a:endParaRP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altLang="en-US" sz="1400">
                <a:solidFill>
                  <a:srgbClr val="EFC777"/>
                </a:solidFill>
              </a:rPr>
              <a:t>					 </a:t>
            </a:r>
            <a:r>
              <a:rPr lang="en-US" altLang="en-US" sz="2000">
                <a:solidFill>
                  <a:srgbClr val="EFC777"/>
                </a:solidFill>
              </a:rPr>
              <a:t>Failure</a:t>
            </a:r>
          </a:p>
          <a:p>
            <a:pPr algn="l">
              <a:lnSpc>
                <a:spcPct val="80000"/>
              </a:lnSpc>
              <a:buFontTx/>
              <a:buNone/>
            </a:pPr>
            <a:endParaRPr lang="en-US" altLang="en-US" sz="1400">
              <a:solidFill>
                <a:srgbClr val="EFC777"/>
              </a:solidFill>
            </a:endParaRP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altLang="en-US" sz="1400">
                <a:solidFill>
                  <a:srgbClr val="EFC777"/>
                </a:solidFill>
              </a:rPr>
              <a:t>					</a:t>
            </a:r>
            <a:r>
              <a:rPr lang="en-US" altLang="en-US" sz="2000">
                <a:solidFill>
                  <a:srgbClr val="EFC777"/>
                </a:solidFill>
              </a:rPr>
              <a:t>Open Surgery</a:t>
            </a:r>
            <a:r>
              <a:rPr lang="en-US" altLang="en-US" sz="1400">
                <a:solidFill>
                  <a:srgbClr val="EFC777"/>
                </a:solidFill>
              </a:rPr>
              <a:t> </a:t>
            </a:r>
          </a:p>
        </p:txBody>
      </p:sp>
      <p:sp>
        <p:nvSpPr>
          <p:cNvPr id="403460" name="Line 4"/>
          <p:cNvSpPr>
            <a:spLocks noChangeShapeType="1"/>
          </p:cNvSpPr>
          <p:nvPr/>
        </p:nvSpPr>
        <p:spPr bwMode="auto">
          <a:xfrm flipH="1">
            <a:off x="1143000" y="167640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03461" name="Line 5"/>
          <p:cNvSpPr>
            <a:spLocks noChangeShapeType="1"/>
          </p:cNvSpPr>
          <p:nvPr/>
        </p:nvSpPr>
        <p:spPr bwMode="auto">
          <a:xfrm>
            <a:off x="1143000" y="167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03462" name="Line 6"/>
          <p:cNvSpPr>
            <a:spLocks noChangeShapeType="1"/>
          </p:cNvSpPr>
          <p:nvPr/>
        </p:nvSpPr>
        <p:spPr bwMode="auto">
          <a:xfrm>
            <a:off x="7467600" y="167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03463" name="Line 7"/>
          <p:cNvSpPr>
            <a:spLocks noChangeShapeType="1"/>
          </p:cNvSpPr>
          <p:nvPr/>
        </p:nvSpPr>
        <p:spPr bwMode="auto">
          <a:xfrm>
            <a:off x="914400" y="25908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03464" name="Line 8"/>
          <p:cNvSpPr>
            <a:spLocks noChangeShapeType="1"/>
          </p:cNvSpPr>
          <p:nvPr/>
        </p:nvSpPr>
        <p:spPr bwMode="auto">
          <a:xfrm>
            <a:off x="914400" y="2590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03465" name="Line 9"/>
          <p:cNvSpPr>
            <a:spLocks noChangeShapeType="1"/>
          </p:cNvSpPr>
          <p:nvPr/>
        </p:nvSpPr>
        <p:spPr bwMode="auto">
          <a:xfrm>
            <a:off x="3048000" y="2590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03466" name="Line 10"/>
          <p:cNvSpPr>
            <a:spLocks noChangeShapeType="1"/>
          </p:cNvSpPr>
          <p:nvPr/>
        </p:nvSpPr>
        <p:spPr bwMode="auto">
          <a:xfrm>
            <a:off x="51816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03467" name="Line 11"/>
          <p:cNvSpPr>
            <a:spLocks noChangeShapeType="1"/>
          </p:cNvSpPr>
          <p:nvPr/>
        </p:nvSpPr>
        <p:spPr bwMode="auto">
          <a:xfrm>
            <a:off x="74676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03468" name="Line 12"/>
          <p:cNvSpPr>
            <a:spLocks noChangeShapeType="1"/>
          </p:cNvSpPr>
          <p:nvPr/>
        </p:nvSpPr>
        <p:spPr bwMode="auto">
          <a:xfrm>
            <a:off x="3962400" y="3810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03469" name="Line 13"/>
          <p:cNvSpPr>
            <a:spLocks noChangeShapeType="1"/>
          </p:cNvSpPr>
          <p:nvPr/>
        </p:nvSpPr>
        <p:spPr bwMode="auto">
          <a:xfrm>
            <a:off x="3962400" y="3810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03470" name="Line 14"/>
          <p:cNvSpPr>
            <a:spLocks noChangeShapeType="1"/>
          </p:cNvSpPr>
          <p:nvPr/>
        </p:nvSpPr>
        <p:spPr bwMode="auto">
          <a:xfrm>
            <a:off x="6248400" y="3810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03471" name="Line 15"/>
          <p:cNvSpPr>
            <a:spLocks noChangeShapeType="1"/>
          </p:cNvSpPr>
          <p:nvPr/>
        </p:nvSpPr>
        <p:spPr bwMode="auto">
          <a:xfrm>
            <a:off x="51054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03472" name="Line 16"/>
          <p:cNvSpPr>
            <a:spLocks noChangeShapeType="1"/>
          </p:cNvSpPr>
          <p:nvPr/>
        </p:nvSpPr>
        <p:spPr bwMode="auto">
          <a:xfrm>
            <a:off x="5105400" y="4648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03473" name="Line 17"/>
          <p:cNvSpPr>
            <a:spLocks noChangeShapeType="1"/>
          </p:cNvSpPr>
          <p:nvPr/>
        </p:nvSpPr>
        <p:spPr bwMode="auto">
          <a:xfrm>
            <a:off x="5105400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03474" name="Line 18"/>
          <p:cNvSpPr>
            <a:spLocks noChangeShapeType="1"/>
          </p:cNvSpPr>
          <p:nvPr/>
        </p:nvSpPr>
        <p:spPr bwMode="auto">
          <a:xfrm flipV="1">
            <a:off x="5105400" y="3581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03476" name="Line 20"/>
          <p:cNvSpPr>
            <a:spLocks noChangeShapeType="1"/>
          </p:cNvSpPr>
          <p:nvPr/>
        </p:nvSpPr>
        <p:spPr bwMode="auto">
          <a:xfrm>
            <a:off x="2895600" y="3276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z="4000">
                <a:solidFill>
                  <a:srgbClr val="FF0066"/>
                </a:solidFill>
              </a:rPr>
              <a:t>The Problem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>
                <a:solidFill>
                  <a:srgbClr val="FFFF66"/>
                </a:solidFill>
              </a:rPr>
              <a:t>The prevalence of stone disease is 2-3%.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solidFill>
                  <a:srgbClr val="FFFF66"/>
                </a:solidFill>
              </a:rPr>
              <a:t>The recurrence rate without treatment for CaO stone is &gt;10%-1yr., 35%-5 yrs &amp; 50% at 10 yrs.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solidFill>
                  <a:srgbClr val="FFFF66"/>
                </a:solidFill>
              </a:rPr>
              <a:t>If untreated it results in hematuria, recurrent UTI, pain, work loss, renal dysfunction &amp; eventually in renal failure.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solidFill>
                  <a:srgbClr val="FFFF66"/>
                </a:solidFill>
              </a:rPr>
              <a:t>Factors like genetic,  familial , hereditary , climatic, sedentary habitat, hard water &amp; lithogenic diet contribute to stone disease predisposition. 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Line 2"/>
          <p:cNvSpPr>
            <a:spLocks noChangeShapeType="1"/>
          </p:cNvSpPr>
          <p:nvPr/>
        </p:nvSpPr>
        <p:spPr bwMode="auto">
          <a:xfrm rot="16200000">
            <a:off x="763588" y="2665412"/>
            <a:ext cx="2590800" cy="3175"/>
          </a:xfrm>
          <a:prstGeom prst="line">
            <a:avLst/>
          </a:prstGeom>
          <a:noFill/>
          <a:ln w="19050" cap="rnd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38275" name="Text Box 3"/>
          <p:cNvSpPr txBox="1">
            <a:spLocks noChangeArrowheads="1"/>
          </p:cNvSpPr>
          <p:nvPr/>
        </p:nvSpPr>
        <p:spPr bwMode="auto">
          <a:xfrm>
            <a:off x="1600200" y="2438400"/>
            <a:ext cx="64770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600">
                <a:solidFill>
                  <a:srgbClr val="FF0066"/>
                </a:solidFill>
                <a:latin typeface="Times New Roman" pitchFamily="18" charset="0"/>
              </a:rPr>
              <a:t>Thank You</a:t>
            </a:r>
          </a:p>
        </p:txBody>
      </p:sp>
      <p:pic>
        <p:nvPicPr>
          <p:cNvPr id="438276" name="Picture 4" descr="l u calculas ra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9144000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7772400" cy="1295400"/>
          </a:xfrm>
        </p:spPr>
        <p:txBody>
          <a:bodyPr/>
          <a:lstStyle/>
          <a:p>
            <a:r>
              <a:rPr lang="en-US" altLang="en-US" sz="4000"/>
              <a:t>Therapeutic options</a:t>
            </a:r>
            <a:br>
              <a:rPr lang="en-US" altLang="en-US" sz="4000"/>
            </a:br>
            <a:r>
              <a:rPr lang="en-US" altLang="en-US" sz="4000"/>
              <a:t>Lower Ureteric stone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057400"/>
            <a:ext cx="8610600" cy="17526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altLang="en-US" sz="800"/>
              <a:t>                    </a:t>
            </a:r>
            <a:r>
              <a:rPr lang="en-US" altLang="en-US" sz="1600"/>
              <a:t>URS                                  				                           </a:t>
            </a:r>
            <a:r>
              <a:rPr lang="en-US" altLang="en-US" sz="2400"/>
              <a:t>(&lt;5 mm</a:t>
            </a:r>
          </a:p>
          <a:p>
            <a:pPr algn="l">
              <a:lnSpc>
                <a:spcPct val="80000"/>
              </a:lnSpc>
            </a:pPr>
            <a:endParaRPr lang="en-US" altLang="en-US" sz="2400"/>
          </a:p>
          <a:p>
            <a:pPr algn="l">
              <a:lnSpc>
                <a:spcPct val="80000"/>
              </a:lnSpc>
            </a:pPr>
            <a:endParaRPr lang="en-US" altLang="en-US" sz="1600"/>
          </a:p>
          <a:p>
            <a:pPr algn="l">
              <a:lnSpc>
                <a:spcPct val="80000"/>
              </a:lnSpc>
            </a:pPr>
            <a:r>
              <a:rPr lang="en-US" altLang="en-US" sz="2400"/>
              <a:t>Energy Source</a:t>
            </a:r>
            <a:r>
              <a:rPr lang="en-US" altLang="en-US" sz="1600"/>
              <a:t>     U</a:t>
            </a:r>
            <a:r>
              <a:rPr lang="en-US" altLang="en-US" sz="2400"/>
              <a:t>p migration       hard &amp;  		Expectant</a:t>
            </a:r>
          </a:p>
          <a:p>
            <a:pPr algn="l">
              <a:lnSpc>
                <a:spcPct val="80000"/>
              </a:lnSpc>
            </a:pPr>
            <a:r>
              <a:rPr lang="en-US" altLang="en-US" sz="2400"/>
              <a:t>                                               not approachable  	therapy	     </a:t>
            </a:r>
            <a:endParaRPr lang="en-US" altLang="en-US" sz="1600"/>
          </a:p>
          <a:p>
            <a:pPr algn="l">
              <a:lnSpc>
                <a:spcPct val="80000"/>
              </a:lnSpc>
            </a:pPr>
            <a:endParaRPr lang="en-US" altLang="en-US" sz="1600"/>
          </a:p>
          <a:p>
            <a:pPr algn="l">
              <a:lnSpc>
                <a:spcPct val="80000"/>
              </a:lnSpc>
            </a:pPr>
            <a:r>
              <a:rPr lang="en-US" altLang="en-US" sz="1600"/>
              <a:t>-</a:t>
            </a:r>
            <a:r>
              <a:rPr lang="en-US" altLang="en-US" sz="2400"/>
              <a:t>US                    Tt acc. To</a:t>
            </a:r>
          </a:p>
          <a:p>
            <a:pPr algn="l">
              <a:lnSpc>
                <a:spcPct val="80000"/>
              </a:lnSpc>
            </a:pPr>
            <a:r>
              <a:rPr lang="en-US" altLang="en-US" sz="2400"/>
              <a:t>-EHL		     site</a:t>
            </a:r>
          </a:p>
          <a:p>
            <a:pPr algn="l">
              <a:lnSpc>
                <a:spcPct val="80000"/>
              </a:lnSpc>
              <a:buFontTx/>
              <a:buChar char="-"/>
            </a:pPr>
            <a:r>
              <a:rPr lang="en-US" altLang="en-US" sz="2400"/>
              <a:t>Pneumatic            </a:t>
            </a:r>
            <a:r>
              <a:rPr lang="en-US" altLang="en-US" sz="1600"/>
              <a:t>                    </a:t>
            </a:r>
            <a:r>
              <a:rPr lang="en-US" altLang="en-US" sz="2400"/>
              <a:t>Staged/      ESWL   Basketing</a:t>
            </a:r>
          </a:p>
          <a:p>
            <a:pPr algn="l">
              <a:lnSpc>
                <a:spcPct val="80000"/>
              </a:lnSpc>
              <a:buFontTx/>
              <a:buChar char="-"/>
            </a:pPr>
            <a:r>
              <a:rPr lang="en-US" altLang="en-US" sz="2400"/>
              <a:t>Lasers			        Bypass	</a:t>
            </a:r>
          </a:p>
          <a:p>
            <a:pPr algn="l">
              <a:lnSpc>
                <a:spcPct val="80000"/>
              </a:lnSpc>
              <a:buFontTx/>
              <a:buChar char="-"/>
            </a:pPr>
            <a:endParaRPr lang="en-US" altLang="en-US" sz="2400"/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altLang="en-US" sz="1600"/>
              <a:t>					 </a:t>
            </a:r>
            <a:r>
              <a:rPr lang="en-US" altLang="en-US" sz="2400"/>
              <a:t>Failure</a:t>
            </a:r>
          </a:p>
          <a:p>
            <a:pPr algn="l">
              <a:lnSpc>
                <a:spcPct val="80000"/>
              </a:lnSpc>
              <a:buFontTx/>
              <a:buNone/>
            </a:pPr>
            <a:endParaRPr lang="en-US" altLang="en-US" sz="1600"/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altLang="en-US" sz="1600"/>
              <a:t>					</a:t>
            </a:r>
            <a:r>
              <a:rPr lang="en-US" altLang="en-US" sz="2400"/>
              <a:t>Open Surgery</a:t>
            </a:r>
            <a:r>
              <a:rPr lang="en-US" altLang="en-US" sz="1600"/>
              <a:t> </a:t>
            </a:r>
          </a:p>
        </p:txBody>
      </p:sp>
      <p:sp>
        <p:nvSpPr>
          <p:cNvPr id="434180" name="Line 4"/>
          <p:cNvSpPr>
            <a:spLocks noChangeShapeType="1"/>
          </p:cNvSpPr>
          <p:nvPr/>
        </p:nvSpPr>
        <p:spPr bwMode="auto">
          <a:xfrm flipH="1">
            <a:off x="1143000" y="167640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34181" name="Line 5"/>
          <p:cNvSpPr>
            <a:spLocks noChangeShapeType="1"/>
          </p:cNvSpPr>
          <p:nvPr/>
        </p:nvSpPr>
        <p:spPr bwMode="auto">
          <a:xfrm>
            <a:off x="1143000" y="167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34182" name="Line 6"/>
          <p:cNvSpPr>
            <a:spLocks noChangeShapeType="1"/>
          </p:cNvSpPr>
          <p:nvPr/>
        </p:nvSpPr>
        <p:spPr bwMode="auto">
          <a:xfrm>
            <a:off x="7467600" y="167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34183" name="Line 7"/>
          <p:cNvSpPr>
            <a:spLocks noChangeShapeType="1"/>
          </p:cNvSpPr>
          <p:nvPr/>
        </p:nvSpPr>
        <p:spPr bwMode="auto">
          <a:xfrm>
            <a:off x="914400" y="25908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34184" name="Line 8"/>
          <p:cNvSpPr>
            <a:spLocks noChangeShapeType="1"/>
          </p:cNvSpPr>
          <p:nvPr/>
        </p:nvSpPr>
        <p:spPr bwMode="auto">
          <a:xfrm>
            <a:off x="914400" y="2590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34185" name="Line 9"/>
          <p:cNvSpPr>
            <a:spLocks noChangeShapeType="1"/>
          </p:cNvSpPr>
          <p:nvPr/>
        </p:nvSpPr>
        <p:spPr bwMode="auto">
          <a:xfrm>
            <a:off x="3048000" y="2590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34186" name="Line 10"/>
          <p:cNvSpPr>
            <a:spLocks noChangeShapeType="1"/>
          </p:cNvSpPr>
          <p:nvPr/>
        </p:nvSpPr>
        <p:spPr bwMode="auto">
          <a:xfrm>
            <a:off x="51816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34187" name="Line 11"/>
          <p:cNvSpPr>
            <a:spLocks noChangeShapeType="1"/>
          </p:cNvSpPr>
          <p:nvPr/>
        </p:nvSpPr>
        <p:spPr bwMode="auto">
          <a:xfrm>
            <a:off x="74676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34188" name="Line 12"/>
          <p:cNvSpPr>
            <a:spLocks noChangeShapeType="1"/>
          </p:cNvSpPr>
          <p:nvPr/>
        </p:nvSpPr>
        <p:spPr bwMode="auto">
          <a:xfrm>
            <a:off x="3962400" y="3810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34189" name="Line 13"/>
          <p:cNvSpPr>
            <a:spLocks noChangeShapeType="1"/>
          </p:cNvSpPr>
          <p:nvPr/>
        </p:nvSpPr>
        <p:spPr bwMode="auto">
          <a:xfrm>
            <a:off x="3962400" y="3810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34190" name="Line 14"/>
          <p:cNvSpPr>
            <a:spLocks noChangeShapeType="1"/>
          </p:cNvSpPr>
          <p:nvPr/>
        </p:nvSpPr>
        <p:spPr bwMode="auto">
          <a:xfrm>
            <a:off x="6248400" y="3810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34191" name="Line 15"/>
          <p:cNvSpPr>
            <a:spLocks noChangeShapeType="1"/>
          </p:cNvSpPr>
          <p:nvPr/>
        </p:nvSpPr>
        <p:spPr bwMode="auto">
          <a:xfrm>
            <a:off x="5105400" y="3810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34192" name="Line 16"/>
          <p:cNvSpPr>
            <a:spLocks noChangeShapeType="1"/>
          </p:cNvSpPr>
          <p:nvPr/>
        </p:nvSpPr>
        <p:spPr bwMode="auto">
          <a:xfrm>
            <a:off x="5257800" y="5105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34193" name="Line 17"/>
          <p:cNvSpPr>
            <a:spLocks noChangeShapeType="1"/>
          </p:cNvSpPr>
          <p:nvPr/>
        </p:nvSpPr>
        <p:spPr bwMode="auto">
          <a:xfrm>
            <a:off x="5257800" y="5867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34194" name="Line 18"/>
          <p:cNvSpPr>
            <a:spLocks noChangeShapeType="1"/>
          </p:cNvSpPr>
          <p:nvPr/>
        </p:nvSpPr>
        <p:spPr bwMode="auto">
          <a:xfrm flipV="1">
            <a:off x="5105400" y="3581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34195" name="Line 19"/>
          <p:cNvSpPr>
            <a:spLocks noChangeShapeType="1"/>
          </p:cNvSpPr>
          <p:nvPr/>
        </p:nvSpPr>
        <p:spPr bwMode="auto">
          <a:xfrm>
            <a:off x="2895600" y="3276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434196" name="Picture 20" descr="l u calculas shyam su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851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300" name="ursfinal.mpg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381000"/>
            <a:ext cx="7620000" cy="5715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793" fill="hold"/>
                                        <p:tgtEl>
                                          <p:spTgt spid="439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3930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9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39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300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396" name="cltfinal.mpg">
            <a:hlinkClick r:id="" action="ppaction://media"/>
          </p:cNvPr>
          <p:cNvPicPr>
            <a:picLocks noRot="1" noChangeAspect="1" noChangeArrowheads="1"/>
          </p:cNvPicPr>
          <p:nvPr>
            <p:ph sz="half"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905000"/>
            <a:ext cx="48006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3402" name="Picture 10" descr="DSCN1926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28800"/>
            <a:ext cx="403860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3405" name="Rectangle 13"/>
          <p:cNvSpPr>
            <a:spLocks noChangeArrowheads="1"/>
          </p:cNvSpPr>
          <p:nvPr/>
        </p:nvSpPr>
        <p:spPr bwMode="auto">
          <a:xfrm>
            <a:off x="990600" y="487363"/>
            <a:ext cx="784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VESICAL CALCULUS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80" fill="hold"/>
                                        <p:tgtEl>
                                          <p:spTgt spid="4433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4339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3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433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339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altLang="en-US" sz="4000">
                <a:solidFill>
                  <a:srgbClr val="FF0066"/>
                </a:solidFill>
              </a:rPr>
              <a:t>Lap/Open surgery </a:t>
            </a:r>
            <a:br>
              <a:rPr lang="en-US" altLang="en-US" sz="4000">
                <a:solidFill>
                  <a:srgbClr val="FF0066"/>
                </a:solidFill>
              </a:rPr>
            </a:br>
            <a:r>
              <a:rPr lang="en-US" altLang="en-US" sz="4000">
                <a:solidFill>
                  <a:srgbClr val="FF0066"/>
                </a:solidFill>
              </a:rPr>
              <a:t>(Elective for ureteric)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4196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b="1">
                <a:solidFill>
                  <a:srgbClr val="FF6600"/>
                </a:solidFill>
              </a:rPr>
              <a:t>  Stone </a:t>
            </a:r>
            <a:r>
              <a:rPr lang="en-US" altLang="en-US" sz="2800">
                <a:solidFill>
                  <a:srgbClr val="FF6600"/>
                </a:solidFill>
              </a:rPr>
              <a:t>	           </a:t>
            </a:r>
            <a:r>
              <a:rPr lang="en-US" altLang="en-US" b="1">
                <a:solidFill>
                  <a:srgbClr val="FF6600"/>
                </a:solidFill>
              </a:rPr>
              <a:t>System</a:t>
            </a:r>
            <a:r>
              <a:rPr lang="en-US" altLang="en-US">
                <a:solidFill>
                  <a:srgbClr val="FF6600"/>
                </a:solidFill>
              </a:rPr>
              <a:t>	</a:t>
            </a:r>
            <a:r>
              <a:rPr lang="en-US" altLang="en-US" sz="2800">
                <a:solidFill>
                  <a:srgbClr val="FF6600"/>
                </a:solidFill>
              </a:rPr>
              <a:t>        	  </a:t>
            </a:r>
            <a:r>
              <a:rPr lang="en-US" altLang="en-US" b="1">
                <a:solidFill>
                  <a:srgbClr val="FF6600"/>
                </a:solidFill>
              </a:rPr>
              <a:t>Patient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800">
                <a:solidFill>
                  <a:srgbClr val="FFFF66"/>
                </a:solidFill>
              </a:rPr>
              <a:t>Very large          Unfavorable         Economic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800">
                <a:solidFill>
                  <a:srgbClr val="FFFF66"/>
                </a:solidFill>
              </a:rPr>
              <a:t>Impacted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800">
                <a:solidFill>
                  <a:srgbClr val="FFFF66"/>
                </a:solidFill>
              </a:rPr>
              <a:t>Failure of	         Distal stricture      unwilling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800">
                <a:solidFill>
                  <a:srgbClr val="FFFF66"/>
                </a:solidFill>
              </a:rPr>
              <a:t>non-operative       Following            total hip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800">
                <a:solidFill>
                  <a:srgbClr val="FFFF66"/>
                </a:solidFill>
              </a:rPr>
              <a:t>modalities             diversion            replacement 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800">
                <a:solidFill>
                  <a:srgbClr val="FF6600"/>
                </a:solidFill>
              </a:rPr>
              <a:t>Laparoscopic surgery has practically replaced all above indications but is limited by lack of widespread use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r>
              <a:rPr lang="en-US" altLang="en-US" sz="4000">
                <a:solidFill>
                  <a:srgbClr val="FF0066"/>
                </a:solidFill>
              </a:rPr>
              <a:t>Lap/Open surgery </a:t>
            </a:r>
            <a:br>
              <a:rPr lang="en-US" altLang="en-US" sz="4000">
                <a:solidFill>
                  <a:srgbClr val="FF0066"/>
                </a:solidFill>
              </a:rPr>
            </a:br>
            <a:r>
              <a:rPr lang="en-US" altLang="en-US" sz="4000">
                <a:solidFill>
                  <a:srgbClr val="FF0066"/>
                </a:solidFill>
              </a:rPr>
              <a:t>(Elective)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b="1">
                <a:solidFill>
                  <a:srgbClr val="FF6600"/>
                </a:solidFill>
              </a:rPr>
              <a:t>      Stone               System</a:t>
            </a:r>
            <a:r>
              <a:rPr lang="en-US" altLang="en-US">
                <a:solidFill>
                  <a:srgbClr val="FF6600"/>
                </a:solidFill>
              </a:rPr>
              <a:t>	</a:t>
            </a:r>
            <a:r>
              <a:rPr lang="en-US" altLang="en-US" sz="2800">
                <a:solidFill>
                  <a:srgbClr val="FF6600"/>
                </a:solidFill>
              </a:rPr>
              <a:t>          </a:t>
            </a:r>
            <a:r>
              <a:rPr lang="en-US" altLang="en-US" b="1">
                <a:solidFill>
                  <a:srgbClr val="FF6600"/>
                </a:solidFill>
              </a:rPr>
              <a:t>Patient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800">
                <a:solidFill>
                  <a:srgbClr val="FFFF66"/>
                </a:solidFill>
              </a:rPr>
              <a:t>Complicated  stags    Unfavorable          Economic              in solitary unit                                   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800">
                <a:solidFill>
                  <a:srgbClr val="FFFF66"/>
                </a:solidFill>
              </a:rPr>
              <a:t>Calcium Oxalate       Secondary stones     Unwilling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800">
                <a:solidFill>
                  <a:srgbClr val="FFFF66"/>
                </a:solidFill>
              </a:rPr>
              <a:t>mono hydrate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800">
                <a:solidFill>
                  <a:srgbClr val="FFFF66"/>
                </a:solidFill>
              </a:rPr>
              <a:t>Cystein stones	    Anatomical factors     Morbid 				          (relative)	          obesity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800">
                <a:solidFill>
                  <a:srgbClr val="FFFF66"/>
                </a:solidFill>
              </a:rPr>
              <a:t>                                 horseshoe            lack of expe-      	                      malrotated		  rtise/resources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800">
                <a:solidFill>
                  <a:srgbClr val="FF6600"/>
                </a:solidFill>
              </a:rPr>
              <a:t>                               </a:t>
            </a:r>
            <a:r>
              <a:rPr lang="en-US" altLang="en-US" sz="2800">
                <a:solidFill>
                  <a:srgbClr val="FFFF66"/>
                </a:solidFill>
              </a:rPr>
              <a:t>pelvic kidney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sz="4000">
                <a:solidFill>
                  <a:srgbClr val="FF0066"/>
                </a:solidFill>
              </a:rPr>
              <a:t>Open Surgery</a:t>
            </a:r>
            <a:br>
              <a:rPr lang="en-US" altLang="en-US" sz="4000">
                <a:solidFill>
                  <a:srgbClr val="FF0066"/>
                </a:solidFill>
              </a:rPr>
            </a:br>
            <a:r>
              <a:rPr lang="en-US" altLang="en-US" sz="4000">
                <a:solidFill>
                  <a:srgbClr val="FF0066"/>
                </a:solidFill>
              </a:rPr>
              <a:t>non elective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>
                <a:solidFill>
                  <a:srgbClr val="FFFF66"/>
                </a:solidFill>
              </a:rPr>
              <a:t>Complications of procedure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endParaRPr lang="en-US" altLang="en-US">
              <a:solidFill>
                <a:srgbClr val="FFFF66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>
                <a:solidFill>
                  <a:srgbClr val="FFFF66"/>
                </a:solidFill>
              </a:rPr>
              <a:t>		- Perforation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>
                <a:solidFill>
                  <a:srgbClr val="FFFF66"/>
                </a:solidFill>
              </a:rPr>
              <a:t>		- Avulsion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>
                <a:solidFill>
                  <a:srgbClr val="FFFF66"/>
                </a:solidFill>
              </a:rPr>
              <a:t>		- Vascular injury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>
                <a:solidFill>
                  <a:srgbClr val="FFFF66"/>
                </a:solidFill>
              </a:rPr>
              <a:t>		- Urinary fistulae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1371600"/>
          </a:xfrm>
        </p:spPr>
        <p:txBody>
          <a:bodyPr/>
          <a:lstStyle/>
          <a:p>
            <a:r>
              <a:rPr lang="en-US" altLang="en-US" sz="4000">
                <a:solidFill>
                  <a:srgbClr val="FF0066"/>
                </a:solidFill>
              </a:rPr>
              <a:t>Which patients need immediate hospitalisation </a:t>
            </a:r>
            <a:br>
              <a:rPr lang="en-US" altLang="en-US" sz="4000">
                <a:solidFill>
                  <a:srgbClr val="FF0066"/>
                </a:solidFill>
              </a:rPr>
            </a:br>
            <a:endParaRPr lang="en-US" altLang="en-US" sz="4000">
              <a:solidFill>
                <a:srgbClr val="FF0066"/>
              </a:solidFill>
            </a:endParaRP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>
                <a:solidFill>
                  <a:srgbClr val="FFFF66"/>
                </a:solidFill>
              </a:rPr>
              <a:t>	1. Patients with calculus anuria.</a:t>
            </a:r>
          </a:p>
          <a:p>
            <a:pPr>
              <a:buFont typeface="Wingdings" pitchFamily="2" charset="2"/>
              <a:buNone/>
            </a:pPr>
            <a:r>
              <a:rPr lang="en-US" altLang="en-US">
                <a:solidFill>
                  <a:srgbClr val="FFFF66"/>
                </a:solidFill>
              </a:rPr>
              <a:t>	2. Symptomatic patients uncontrollable by     </a:t>
            </a:r>
          </a:p>
          <a:p>
            <a:pPr>
              <a:buFont typeface="Wingdings" pitchFamily="2" charset="2"/>
              <a:buNone/>
            </a:pPr>
            <a:r>
              <a:rPr lang="en-US" altLang="en-US">
                <a:solidFill>
                  <a:srgbClr val="FFFF66"/>
                </a:solidFill>
              </a:rPr>
              <a:t>      oral medication.</a:t>
            </a:r>
          </a:p>
          <a:p>
            <a:pPr>
              <a:buFont typeface="Wingdings" pitchFamily="2" charset="2"/>
              <a:buNone/>
            </a:pPr>
            <a:r>
              <a:rPr lang="en-US" altLang="en-US">
                <a:solidFill>
                  <a:srgbClr val="FFFF66"/>
                </a:solidFill>
              </a:rPr>
              <a:t>	3. Patients with solitary kidneys</a:t>
            </a:r>
          </a:p>
          <a:p>
            <a:pPr>
              <a:buFont typeface="Wingdings" pitchFamily="2" charset="2"/>
              <a:buNone/>
            </a:pPr>
            <a:r>
              <a:rPr lang="en-US" altLang="en-US">
                <a:solidFill>
                  <a:srgbClr val="FFFF66"/>
                </a:solidFill>
              </a:rPr>
              <a:t>	4. Patients with obstructive stones , </a:t>
            </a:r>
          </a:p>
          <a:p>
            <a:pPr>
              <a:buFont typeface="Wingdings" pitchFamily="2" charset="2"/>
              <a:buNone/>
            </a:pPr>
            <a:r>
              <a:rPr lang="en-US" altLang="en-US">
                <a:solidFill>
                  <a:srgbClr val="FFFF66"/>
                </a:solidFill>
              </a:rPr>
              <a:t>      infected urine with febrile episodes 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z="4000">
                <a:solidFill>
                  <a:srgbClr val="FF0066"/>
                </a:solidFill>
              </a:rPr>
              <a:t>Conclusions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>
                <a:solidFill>
                  <a:srgbClr val="FFFF66"/>
                </a:solidFill>
              </a:rPr>
              <a:t>Expectant therapy should be directed for smaller ureteric calculi.</a:t>
            </a:r>
          </a:p>
          <a:p>
            <a:r>
              <a:rPr lang="en-US" altLang="en-US" sz="2800">
                <a:solidFill>
                  <a:srgbClr val="FFFF66"/>
                </a:solidFill>
              </a:rPr>
              <a:t>Endourology is the main stay of the treatment</a:t>
            </a:r>
          </a:p>
          <a:p>
            <a:r>
              <a:rPr lang="en-US" altLang="en-US" sz="2800">
                <a:solidFill>
                  <a:srgbClr val="FFFF66"/>
                </a:solidFill>
              </a:rPr>
              <a:t>Laparoscopic surgery is gradually replacing the role of open surgery which already has a very  limited role.</a:t>
            </a:r>
          </a:p>
          <a:p>
            <a:r>
              <a:rPr lang="en-US" altLang="en-US" sz="2800">
                <a:solidFill>
                  <a:srgbClr val="FFFF66"/>
                </a:solidFill>
              </a:rPr>
              <a:t>Immense potential for exploring the causative factors to prevent recurrences.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Line 2"/>
          <p:cNvSpPr>
            <a:spLocks noChangeShapeType="1"/>
          </p:cNvSpPr>
          <p:nvPr/>
        </p:nvSpPr>
        <p:spPr bwMode="auto">
          <a:xfrm rot="16200000">
            <a:off x="763588" y="2665412"/>
            <a:ext cx="2590800" cy="3175"/>
          </a:xfrm>
          <a:prstGeom prst="line">
            <a:avLst/>
          </a:prstGeom>
          <a:noFill/>
          <a:ln w="19050" cap="rnd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90147" name="Text Box 3"/>
          <p:cNvSpPr txBox="1">
            <a:spLocks noChangeArrowheads="1"/>
          </p:cNvSpPr>
          <p:nvPr/>
        </p:nvSpPr>
        <p:spPr bwMode="auto">
          <a:xfrm>
            <a:off x="1600200" y="2438400"/>
            <a:ext cx="64770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600">
                <a:solidFill>
                  <a:srgbClr val="FF0066"/>
                </a:solidFill>
                <a:latin typeface="Times New Roman" pitchFamily="18" charset="0"/>
              </a:rPr>
              <a:t>Thank You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altLang="en-US">
                <a:solidFill>
                  <a:srgbClr val="FF0066"/>
                </a:solidFill>
              </a:rPr>
              <a:t>Urolithiasis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05000"/>
            <a:ext cx="4038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/>
              <a:t>     </a:t>
            </a:r>
            <a:r>
              <a:rPr lang="en-US" altLang="en-US">
                <a:solidFill>
                  <a:srgbClr val="FFFF66"/>
                </a:solidFill>
              </a:rPr>
              <a:t>Symptomatic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	</a:t>
            </a:r>
            <a:r>
              <a:rPr lang="en-US" altLang="en-US">
                <a:solidFill>
                  <a:srgbClr val="FF6600"/>
                </a:solidFill>
              </a:rPr>
              <a:t>- Flank Pain</a:t>
            </a:r>
          </a:p>
          <a:p>
            <a:pPr>
              <a:buFont typeface="Wingdings" pitchFamily="2" charset="2"/>
              <a:buNone/>
            </a:pPr>
            <a:r>
              <a:rPr lang="en-US" altLang="en-US">
                <a:solidFill>
                  <a:srgbClr val="FF6600"/>
                </a:solidFill>
              </a:rPr>
              <a:t>	- Hematuria</a:t>
            </a:r>
          </a:p>
          <a:p>
            <a:pPr>
              <a:buFont typeface="Wingdings" pitchFamily="2" charset="2"/>
              <a:buNone/>
            </a:pPr>
            <a:r>
              <a:rPr lang="en-US" altLang="en-US">
                <a:solidFill>
                  <a:srgbClr val="FF6600"/>
                </a:solidFill>
              </a:rPr>
              <a:t>	- Graveluria</a:t>
            </a:r>
          </a:p>
          <a:p>
            <a:pPr>
              <a:buFont typeface="Wingdings" pitchFamily="2" charset="2"/>
              <a:buNone/>
            </a:pPr>
            <a:r>
              <a:rPr lang="en-US" altLang="en-US">
                <a:solidFill>
                  <a:srgbClr val="FF6600"/>
                </a:solidFill>
              </a:rPr>
              <a:t>	- Recurrent UTI </a:t>
            </a:r>
          </a:p>
          <a:p>
            <a:pPr>
              <a:buFont typeface="Wingdings" pitchFamily="2" charset="2"/>
              <a:buNone/>
            </a:pPr>
            <a:r>
              <a:rPr lang="en-US" altLang="en-US">
                <a:solidFill>
                  <a:srgbClr val="FF6600"/>
                </a:solidFill>
              </a:rPr>
              <a:t>	- Renal insufficiency</a:t>
            </a:r>
          </a:p>
          <a:p>
            <a:pPr>
              <a:buFont typeface="Wingdings" pitchFamily="2" charset="2"/>
              <a:buNone/>
            </a:pPr>
            <a:r>
              <a:rPr lang="en-US" altLang="en-US">
                <a:solidFill>
                  <a:srgbClr val="FF6600"/>
                </a:solidFill>
              </a:rPr>
              <a:t>	- Anuria</a:t>
            </a:r>
          </a:p>
          <a:p>
            <a:pPr>
              <a:buFont typeface="Wingdings" pitchFamily="2" charset="2"/>
              <a:buNone/>
            </a:pPr>
            <a:endParaRPr lang="en-US" altLang="en-US">
              <a:solidFill>
                <a:srgbClr val="FF6600"/>
              </a:solidFill>
            </a:endParaRP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905000"/>
            <a:ext cx="4038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/>
              <a:t>    </a:t>
            </a:r>
            <a:r>
              <a:rPr lang="en-US" altLang="en-US">
                <a:solidFill>
                  <a:srgbClr val="FFFF66"/>
                </a:solidFill>
              </a:rPr>
              <a:t>Asymptomatic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	  </a:t>
            </a:r>
            <a:r>
              <a:rPr lang="en-US" altLang="en-US">
                <a:solidFill>
                  <a:srgbClr val="FF6600"/>
                </a:solidFill>
              </a:rPr>
              <a:t>Routine medical         	checkup</a:t>
            </a:r>
          </a:p>
          <a:p>
            <a:pPr>
              <a:buFont typeface="Wingdings" pitchFamily="2" charset="2"/>
              <a:buNone/>
            </a:pPr>
            <a:r>
              <a:rPr lang="en-US" altLang="en-US">
                <a:solidFill>
                  <a:srgbClr val="FF6600"/>
                </a:solidFill>
              </a:rPr>
              <a:t>	  USG /CT scan for 	other medical   	ailments</a:t>
            </a:r>
          </a:p>
        </p:txBody>
      </p:sp>
      <p:sp>
        <p:nvSpPr>
          <p:cNvPr id="402437" name="Line 5"/>
          <p:cNvSpPr>
            <a:spLocks noChangeShapeType="1"/>
          </p:cNvSpPr>
          <p:nvPr/>
        </p:nvSpPr>
        <p:spPr bwMode="auto">
          <a:xfrm>
            <a:off x="4267200" y="1219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02438" name="Line 6"/>
          <p:cNvSpPr>
            <a:spLocks noChangeShapeType="1"/>
          </p:cNvSpPr>
          <p:nvPr/>
        </p:nvSpPr>
        <p:spPr bwMode="auto">
          <a:xfrm>
            <a:off x="2362200" y="14478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02439" name="Line 7"/>
          <p:cNvSpPr>
            <a:spLocks noChangeShapeType="1"/>
          </p:cNvSpPr>
          <p:nvPr/>
        </p:nvSpPr>
        <p:spPr bwMode="auto">
          <a:xfrm>
            <a:off x="2362200" y="1447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02440" name="Line 8"/>
          <p:cNvSpPr>
            <a:spLocks noChangeShapeType="1"/>
          </p:cNvSpPr>
          <p:nvPr/>
        </p:nvSpPr>
        <p:spPr bwMode="auto">
          <a:xfrm>
            <a:off x="6019800" y="1447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467600" cy="914400"/>
          </a:xfrm>
        </p:spPr>
        <p:txBody>
          <a:bodyPr/>
          <a:lstStyle/>
          <a:p>
            <a:r>
              <a:rPr lang="en-US" altLang="en-US">
                <a:solidFill>
                  <a:srgbClr val="FF0066"/>
                </a:solidFill>
              </a:rPr>
              <a:t>Screening Tests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05800" cy="2895600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Char char="-"/>
            </a:pPr>
            <a:r>
              <a:rPr lang="en-US" altLang="en-US">
                <a:solidFill>
                  <a:srgbClr val="FFFF66"/>
                </a:solidFill>
              </a:rPr>
              <a:t>Routine urine exam 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en-US" altLang="en-US">
                <a:solidFill>
                  <a:srgbClr val="FFFF66"/>
                </a:solidFill>
              </a:rPr>
              <a:t>Plain X ray KUB AP view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en-US" altLang="en-US">
                <a:solidFill>
                  <a:srgbClr val="FFFF66"/>
                </a:solidFill>
              </a:rPr>
              <a:t>S. Creatinine, S. Uric acid (fasting)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en-US" altLang="en-US">
                <a:solidFill>
                  <a:srgbClr val="FFFF66"/>
                </a:solidFill>
              </a:rPr>
              <a:t>USG of KUB region (+/- depending upon the clinical situation)</a:t>
            </a:r>
          </a:p>
        </p:txBody>
      </p:sp>
      <p:sp>
        <p:nvSpPr>
          <p:cNvPr id="380932" name="Rectangle 4"/>
          <p:cNvSpPr>
            <a:spLocks noChangeArrowheads="1"/>
          </p:cNvSpPr>
          <p:nvPr/>
        </p:nvSpPr>
        <p:spPr bwMode="auto">
          <a:xfrm>
            <a:off x="533400" y="4876800"/>
            <a:ext cx="8305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eaLnBrk="1" hangingPunct="1">
              <a:buClr>
                <a:schemeClr val="tx1"/>
              </a:buClr>
              <a:buFontTx/>
              <a:buChar char="-"/>
            </a:pPr>
            <a:r>
              <a:rPr lang="en-US" altLang="en-US">
                <a:solidFill>
                  <a:srgbClr val="FFFF66"/>
                </a:solidFill>
              </a:rPr>
              <a:t>IVU</a:t>
            </a:r>
          </a:p>
          <a:p>
            <a:pPr eaLnBrk="1" hangingPunct="1">
              <a:buClr>
                <a:schemeClr val="tx1"/>
              </a:buClr>
              <a:buFontTx/>
              <a:buChar char="-"/>
            </a:pPr>
            <a:r>
              <a:rPr lang="en-US" altLang="en-US">
                <a:solidFill>
                  <a:srgbClr val="FFFF66"/>
                </a:solidFill>
              </a:rPr>
              <a:t>CT Urogram</a:t>
            </a:r>
          </a:p>
          <a:p>
            <a:pPr eaLnBrk="1" hangingPunct="1">
              <a:buClr>
                <a:schemeClr val="tx1"/>
              </a:buClr>
              <a:buFontTx/>
              <a:buChar char="-"/>
            </a:pPr>
            <a:r>
              <a:rPr lang="en-US" altLang="en-US">
                <a:solidFill>
                  <a:srgbClr val="FFFF66"/>
                </a:solidFill>
              </a:rPr>
              <a:t>RGP/Nephrostogram</a:t>
            </a:r>
          </a:p>
        </p:txBody>
      </p:sp>
      <p:sp>
        <p:nvSpPr>
          <p:cNvPr id="380933" name="Rectangle 5"/>
          <p:cNvSpPr>
            <a:spLocks noChangeArrowheads="1"/>
          </p:cNvSpPr>
          <p:nvPr/>
        </p:nvSpPr>
        <p:spPr bwMode="auto">
          <a:xfrm>
            <a:off x="1143000" y="3733800"/>
            <a:ext cx="7467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66"/>
                </a:solidFill>
              </a:rPr>
              <a:t>Definitive tests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altLang="en-US" sz="4000">
                <a:solidFill>
                  <a:srgbClr val="FF0066"/>
                </a:solidFill>
              </a:rPr>
              <a:t>Radiological evaluation</a:t>
            </a:r>
          </a:p>
        </p:txBody>
      </p:sp>
      <p:sp>
        <p:nvSpPr>
          <p:cNvPr id="399363" name="Text Box 3"/>
          <p:cNvSpPr txBox="1">
            <a:spLocks noChangeArrowheads="1"/>
          </p:cNvSpPr>
          <p:nvPr/>
        </p:nvSpPr>
        <p:spPr bwMode="auto">
          <a:xfrm>
            <a:off x="5867400" y="2057400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200"/>
          </a:p>
        </p:txBody>
      </p:sp>
      <p:sp>
        <p:nvSpPr>
          <p:cNvPr id="399364" name="Text Box 4"/>
          <p:cNvSpPr txBox="1">
            <a:spLocks noChangeArrowheads="1"/>
          </p:cNvSpPr>
          <p:nvPr/>
        </p:nvSpPr>
        <p:spPr bwMode="auto">
          <a:xfrm>
            <a:off x="304800" y="1905000"/>
            <a:ext cx="2209800" cy="1163638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/>
              <a:t>   Stone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/>
              <a:t> (on Xray)</a:t>
            </a:r>
          </a:p>
        </p:txBody>
      </p:sp>
      <p:sp>
        <p:nvSpPr>
          <p:cNvPr id="399366" name="Rectangle 6"/>
          <p:cNvSpPr>
            <a:spLocks noChangeArrowheads="1"/>
          </p:cNvSpPr>
          <p:nvPr/>
        </p:nvSpPr>
        <p:spPr bwMode="auto">
          <a:xfrm>
            <a:off x="2590800" y="1905000"/>
            <a:ext cx="3505200" cy="1322388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/>
              <a:t>   Uroradiographic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/>
              <a:t>(</a:t>
            </a:r>
            <a:r>
              <a:rPr lang="en-US" altLang="en-US" sz="2000"/>
              <a:t>IVU/RGP/Nephro/ CT Urogram)</a:t>
            </a:r>
          </a:p>
        </p:txBody>
      </p: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6172200" y="1905000"/>
            <a:ext cx="2439988" cy="1163638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/>
              <a:t>      Others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/>
              <a:t>(extraurinary)</a:t>
            </a:r>
          </a:p>
        </p:txBody>
      </p:sp>
      <p:sp>
        <p:nvSpPr>
          <p:cNvPr id="399369" name="Rectangle 9"/>
          <p:cNvSpPr>
            <a:spLocks noChangeArrowheads="1"/>
          </p:cNvSpPr>
          <p:nvPr/>
        </p:nvSpPr>
        <p:spPr bwMode="auto">
          <a:xfrm>
            <a:off x="381000" y="38862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/>
              <a:t>	</a:t>
            </a:r>
          </a:p>
        </p:txBody>
      </p:sp>
      <p:sp>
        <p:nvSpPr>
          <p:cNvPr id="399370" name="Rectangle 10"/>
          <p:cNvSpPr>
            <a:spLocks noChangeArrowheads="1"/>
          </p:cNvSpPr>
          <p:nvPr/>
        </p:nvSpPr>
        <p:spPr bwMode="auto">
          <a:xfrm>
            <a:off x="0" y="3276600"/>
            <a:ext cx="2895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2800">
                <a:solidFill>
                  <a:srgbClr val="FFFF66"/>
                </a:solidFill>
              </a:rPr>
              <a:t>Total burden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>
                <a:solidFill>
                  <a:srgbClr val="FFFF66"/>
                </a:solidFill>
              </a:rPr>
              <a:t>   (no. &amp; size)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2800">
                <a:solidFill>
                  <a:srgbClr val="FFFF66"/>
                </a:solidFill>
              </a:rPr>
              <a:t>Location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2800">
                <a:solidFill>
                  <a:srgbClr val="FFFF66"/>
                </a:solidFill>
              </a:rPr>
              <a:t>Composition</a:t>
            </a:r>
          </a:p>
        </p:txBody>
      </p:sp>
      <p:sp>
        <p:nvSpPr>
          <p:cNvPr id="399371" name="Rectangle 11"/>
          <p:cNvSpPr>
            <a:spLocks noChangeArrowheads="1"/>
          </p:cNvSpPr>
          <p:nvPr/>
        </p:nvSpPr>
        <p:spPr bwMode="auto">
          <a:xfrm>
            <a:off x="2819400" y="3100388"/>
            <a:ext cx="4699000" cy="359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2800">
                <a:solidFill>
                  <a:srgbClr val="FFFF66"/>
                </a:solidFill>
              </a:rPr>
              <a:t>Renal functions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2800">
                <a:solidFill>
                  <a:srgbClr val="FFFF66"/>
                </a:solidFill>
              </a:rPr>
              <a:t>Renal anomalies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2800">
                <a:solidFill>
                  <a:srgbClr val="FFFF66"/>
                </a:solidFill>
              </a:rPr>
              <a:t>Caliceal anatomy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2800">
                <a:solidFill>
                  <a:srgbClr val="FFFF66"/>
                </a:solidFill>
              </a:rPr>
              <a:t>UPJ anatomy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2800">
                <a:solidFill>
                  <a:srgbClr val="FFFF66"/>
                </a:solidFill>
              </a:rPr>
              <a:t>Ureteral course &amp; caliber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2800">
                <a:solidFill>
                  <a:srgbClr val="FFFF66"/>
                </a:solidFill>
              </a:rPr>
              <a:t>Status of contralateral kidney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2800">
                <a:solidFill>
                  <a:srgbClr val="FFFF66"/>
                </a:solidFill>
              </a:rPr>
              <a:t>Distal tract</a:t>
            </a:r>
          </a:p>
        </p:txBody>
      </p:sp>
      <p:sp>
        <p:nvSpPr>
          <p:cNvPr id="399372" name="Rectangle 12"/>
          <p:cNvSpPr>
            <a:spLocks noChangeArrowheads="1"/>
          </p:cNvSpPr>
          <p:nvPr/>
        </p:nvSpPr>
        <p:spPr bwMode="auto">
          <a:xfrm>
            <a:off x="5716588" y="3100388"/>
            <a:ext cx="3630612" cy="257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2800">
                <a:solidFill>
                  <a:srgbClr val="FFFF66"/>
                </a:solidFill>
              </a:rPr>
              <a:t>Spine, ribs &amp;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>
                <a:solidFill>
                  <a:srgbClr val="FFFF66"/>
                </a:solidFill>
              </a:rPr>
              <a:t>    pelvic anatomy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2800">
                <a:solidFill>
                  <a:srgbClr val="FFFF66"/>
                </a:solidFill>
              </a:rPr>
              <a:t>Vascular calcification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2800">
                <a:solidFill>
                  <a:srgbClr val="FFFF66"/>
                </a:solidFill>
              </a:rPr>
              <a:t>Mass lesions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80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7772400" cy="1295400"/>
          </a:xfrm>
        </p:spPr>
        <p:txBody>
          <a:bodyPr/>
          <a:lstStyle/>
          <a:p>
            <a:r>
              <a:rPr lang="en-US" altLang="en-US" sz="4000">
                <a:solidFill>
                  <a:srgbClr val="FF0066"/>
                </a:solidFill>
              </a:rPr>
              <a:t>Stone factors</a:t>
            </a:r>
            <a:br>
              <a:rPr lang="en-US" altLang="en-US" sz="4000">
                <a:solidFill>
                  <a:srgbClr val="FF0066"/>
                </a:solidFill>
              </a:rPr>
            </a:br>
            <a:r>
              <a:rPr lang="en-US" altLang="en-US" sz="4000">
                <a:solidFill>
                  <a:srgbClr val="FF0066"/>
                </a:solidFill>
              </a:rPr>
              <a:t>Total burden 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600" b="1">
                <a:solidFill>
                  <a:srgbClr val="FFFF66"/>
                </a:solidFill>
              </a:rPr>
              <a:t>    Number*	</a:t>
            </a:r>
            <a:r>
              <a:rPr lang="en-US" altLang="en-US" sz="2800">
                <a:solidFill>
                  <a:srgbClr val="FFFF66"/>
                </a:solidFill>
              </a:rPr>
              <a:t>			S</a:t>
            </a:r>
            <a:r>
              <a:rPr lang="en-US" altLang="en-US" b="1">
                <a:solidFill>
                  <a:srgbClr val="FFFF66"/>
                </a:solidFill>
              </a:rPr>
              <a:t>ize*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FFFF66"/>
                </a:solidFill>
              </a:rPr>
              <a:t>Solitary-  ESWL		 &lt;2 cms.- ESWL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FFFF66"/>
                </a:solidFill>
              </a:rPr>
              <a:t>2-3 - ESWL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FFFF66"/>
                </a:solidFill>
              </a:rPr>
              <a:t>&gt;3 ESWL/PCNL	           2-4 cmsESWL+DJ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FFFF66"/>
                </a:solidFill>
              </a:rPr>
              <a:t>Giant staghorn-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>
                <a:solidFill>
                  <a:srgbClr val="FFFF66"/>
                </a:solidFill>
              </a:rPr>
              <a:t>   Open/ PCNL</a:t>
            </a:r>
            <a:r>
              <a:rPr lang="en-US" altLang="en-US" sz="2800">
                <a:solidFill>
                  <a:srgbClr val="FFFF66"/>
                </a:solidFill>
                <a:cs typeface="Tahoma" charset="0"/>
              </a:rPr>
              <a:t>±</a:t>
            </a:r>
            <a:r>
              <a:rPr lang="en-US" altLang="en-US" sz="2800">
                <a:solidFill>
                  <a:srgbClr val="FFFF66"/>
                </a:solidFill>
              </a:rPr>
              <a:t>ESWL		  &gt;4cms-PCNL</a:t>
            </a:r>
            <a:r>
              <a:rPr lang="en-US" altLang="en-US" sz="2800">
                <a:solidFill>
                  <a:srgbClr val="FFFF66"/>
                </a:solidFill>
                <a:cs typeface="Tahoma" charset="0"/>
              </a:rPr>
              <a:t>±</a:t>
            </a:r>
            <a:r>
              <a:rPr lang="en-US" altLang="en-US" sz="2800">
                <a:solidFill>
                  <a:srgbClr val="FFFF66"/>
                </a:solidFill>
              </a:rPr>
              <a:t>ESWL                          				           -Lap/Open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>
                <a:solidFill>
                  <a:srgbClr val="FFFF66"/>
                </a:solidFill>
              </a:rPr>
              <a:t>* If other factors are favorable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2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914400"/>
            <a:ext cx="7773988" cy="915988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solidFill>
                  <a:srgbClr val="FF0066"/>
                </a:solidFill>
              </a:rPr>
              <a:t>Stone factors (contd.)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>
                <a:solidFill>
                  <a:srgbClr val="FF0066"/>
                </a:solidFill>
              </a:rPr>
              <a:t>C</a:t>
            </a:r>
            <a:r>
              <a:rPr lang="en-US" altLang="en-US" sz="3200">
                <a:solidFill>
                  <a:srgbClr val="FF0066"/>
                </a:solidFill>
              </a:rPr>
              <a:t>omposition</a:t>
            </a:r>
            <a:br>
              <a:rPr lang="en-US" altLang="en-US" sz="3200">
                <a:solidFill>
                  <a:srgbClr val="FF0066"/>
                </a:solidFill>
              </a:rPr>
            </a:br>
            <a:endParaRPr lang="en-US" altLang="en-US" sz="3200">
              <a:solidFill>
                <a:srgbClr val="FF0066"/>
              </a:solidFill>
            </a:endParaRPr>
          </a:p>
        </p:txBody>
      </p:sp>
      <p:sp>
        <p:nvSpPr>
          <p:cNvPr id="3911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05000"/>
            <a:ext cx="4038600" cy="4191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/>
              <a:t>        </a:t>
            </a:r>
            <a:r>
              <a:rPr lang="en-US" altLang="en-US" b="1">
                <a:solidFill>
                  <a:srgbClr val="FFFF66"/>
                </a:solidFill>
              </a:rPr>
              <a:t>Opacity</a:t>
            </a:r>
          </a:p>
          <a:p>
            <a:pPr>
              <a:lnSpc>
                <a:spcPct val="90000"/>
              </a:lnSpc>
            </a:pPr>
            <a:r>
              <a:rPr lang="en-US" altLang="en-US" sz="2400" b="1">
                <a:solidFill>
                  <a:srgbClr val="EFC777"/>
                </a:solidFill>
              </a:rPr>
              <a:t>Cal.phosphate</a:t>
            </a:r>
          </a:p>
          <a:p>
            <a:pPr>
              <a:lnSpc>
                <a:spcPct val="90000"/>
              </a:lnSpc>
            </a:pPr>
            <a:r>
              <a:rPr lang="en-US" altLang="en-US" sz="2400" b="1">
                <a:solidFill>
                  <a:srgbClr val="EFC777"/>
                </a:solidFill>
              </a:rPr>
              <a:t>Cal.phosphate+Oxalate</a:t>
            </a:r>
          </a:p>
          <a:p>
            <a:pPr>
              <a:lnSpc>
                <a:spcPct val="90000"/>
              </a:lnSpc>
            </a:pPr>
            <a:r>
              <a:rPr lang="en-US" altLang="en-US" sz="2400" b="1">
                <a:solidFill>
                  <a:srgbClr val="EFC777"/>
                </a:solidFill>
              </a:rPr>
              <a:t>Cal. Oxalate</a:t>
            </a:r>
          </a:p>
          <a:p>
            <a:pPr>
              <a:lnSpc>
                <a:spcPct val="90000"/>
              </a:lnSpc>
            </a:pPr>
            <a:r>
              <a:rPr lang="en-US" altLang="en-US" sz="2400" b="1">
                <a:solidFill>
                  <a:srgbClr val="EFC777"/>
                </a:solidFill>
              </a:rPr>
              <a:t>Struvite</a:t>
            </a:r>
          </a:p>
          <a:p>
            <a:pPr>
              <a:lnSpc>
                <a:spcPct val="90000"/>
              </a:lnSpc>
            </a:pPr>
            <a:r>
              <a:rPr lang="en-US" altLang="en-US" sz="2400" b="1">
                <a:solidFill>
                  <a:srgbClr val="EFC777"/>
                </a:solidFill>
              </a:rPr>
              <a:t>Cystine</a:t>
            </a:r>
          </a:p>
          <a:p>
            <a:pPr>
              <a:lnSpc>
                <a:spcPct val="90000"/>
              </a:lnSpc>
            </a:pPr>
            <a:r>
              <a:rPr lang="en-US" altLang="en-US" sz="2400" b="1">
                <a:solidFill>
                  <a:srgbClr val="EFC777"/>
                </a:solidFill>
              </a:rPr>
              <a:t>Uric acid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400">
              <a:solidFill>
                <a:srgbClr val="EFC777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>
                <a:solidFill>
                  <a:srgbClr val="EFC777"/>
                </a:solidFill>
              </a:rPr>
              <a:t># in decreasing order</a:t>
            </a:r>
          </a:p>
          <a:p>
            <a:pPr>
              <a:lnSpc>
                <a:spcPct val="90000"/>
              </a:lnSpc>
            </a:pPr>
            <a:endParaRPr lang="en-US" altLang="en-US" sz="1800">
              <a:solidFill>
                <a:srgbClr val="EFC777"/>
              </a:solidFill>
            </a:endParaRPr>
          </a:p>
        </p:txBody>
      </p:sp>
      <p:sp>
        <p:nvSpPr>
          <p:cNvPr id="3911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981200"/>
            <a:ext cx="4033837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b="1"/>
              <a:t>     </a:t>
            </a:r>
            <a:r>
              <a:rPr lang="en-US" altLang="en-US" b="1">
                <a:solidFill>
                  <a:srgbClr val="FFFF66"/>
                </a:solidFill>
              </a:rPr>
              <a:t>Appearance</a:t>
            </a:r>
          </a:p>
          <a:p>
            <a:r>
              <a:rPr lang="en-US" altLang="en-US" sz="2400" b="1">
                <a:solidFill>
                  <a:srgbClr val="EFC777"/>
                </a:solidFill>
              </a:rPr>
              <a:t>CaPo4-smooth &amp; dense</a:t>
            </a:r>
          </a:p>
          <a:p>
            <a:r>
              <a:rPr lang="en-US" altLang="en-US" sz="2400" b="1">
                <a:solidFill>
                  <a:srgbClr val="EFC777"/>
                </a:solidFill>
              </a:rPr>
              <a:t>Caox- stippled irregular</a:t>
            </a:r>
          </a:p>
          <a:p>
            <a:r>
              <a:rPr lang="en-US" altLang="en-US" sz="2400" b="1">
                <a:solidFill>
                  <a:srgbClr val="EFC777"/>
                </a:solidFill>
              </a:rPr>
              <a:t>Struvite-variable laminated-infected</a:t>
            </a:r>
          </a:p>
          <a:p>
            <a:r>
              <a:rPr lang="en-US" altLang="en-US" sz="2400" b="1">
                <a:solidFill>
                  <a:srgbClr val="EFC777"/>
                </a:solidFill>
              </a:rPr>
              <a:t>Brown gravel-uric acid</a:t>
            </a:r>
          </a:p>
          <a:p>
            <a:endParaRPr lang="en-US" altLang="en-US" sz="2400">
              <a:solidFill>
                <a:srgbClr val="EFC777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altLang="en-US" sz="4000">
                <a:solidFill>
                  <a:srgbClr val="FF0066"/>
                </a:solidFill>
              </a:rPr>
              <a:t>Radiological Evaluation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>
                <a:solidFill>
                  <a:srgbClr val="FFFF66"/>
                </a:solidFill>
              </a:rPr>
              <a:t>	</a:t>
            </a:r>
          </a:p>
        </p:txBody>
      </p:sp>
      <p:sp>
        <p:nvSpPr>
          <p:cNvPr id="369685" name="Text Box 21"/>
          <p:cNvSpPr txBox="1">
            <a:spLocks noChangeArrowheads="1"/>
          </p:cNvSpPr>
          <p:nvPr/>
        </p:nvSpPr>
        <p:spPr bwMode="auto">
          <a:xfrm>
            <a:off x="228600" y="1447800"/>
            <a:ext cx="2286000" cy="579438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/>
              <a:t>Spine </a:t>
            </a:r>
          </a:p>
        </p:txBody>
      </p:sp>
      <p:sp>
        <p:nvSpPr>
          <p:cNvPr id="369686" name="Text Box 22"/>
          <p:cNvSpPr txBox="1">
            <a:spLocks noChangeArrowheads="1"/>
          </p:cNvSpPr>
          <p:nvPr/>
        </p:nvSpPr>
        <p:spPr bwMode="auto">
          <a:xfrm>
            <a:off x="3048000" y="1447800"/>
            <a:ext cx="2286000" cy="579438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/>
              <a:t>Ribs </a:t>
            </a:r>
          </a:p>
        </p:txBody>
      </p:sp>
      <p:sp>
        <p:nvSpPr>
          <p:cNvPr id="369687" name="Text Box 23"/>
          <p:cNvSpPr txBox="1">
            <a:spLocks noChangeArrowheads="1"/>
          </p:cNvSpPr>
          <p:nvPr/>
        </p:nvSpPr>
        <p:spPr bwMode="auto">
          <a:xfrm>
            <a:off x="5943600" y="1447800"/>
            <a:ext cx="2514600" cy="579438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/>
              <a:t>Pelvis</a:t>
            </a:r>
          </a:p>
        </p:txBody>
      </p:sp>
      <p:sp>
        <p:nvSpPr>
          <p:cNvPr id="369688" name="Text Box 24"/>
          <p:cNvSpPr txBox="1">
            <a:spLocks noChangeArrowheads="1"/>
          </p:cNvSpPr>
          <p:nvPr/>
        </p:nvSpPr>
        <p:spPr bwMode="auto">
          <a:xfrm>
            <a:off x="0" y="2743200"/>
            <a:ext cx="8763000" cy="408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>
                <a:solidFill>
                  <a:srgbClr val="FFFF66"/>
                </a:solidFill>
              </a:rPr>
              <a:t>Bony abnormality  Pigeon chest        Prosthesis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>
              <a:solidFill>
                <a:srgbClr val="FFFF66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3200">
                <a:solidFill>
                  <a:srgbClr val="FFFF66"/>
                </a:solidFill>
              </a:rPr>
              <a:t>Selection of            Relation with      Arthrodesis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>
                <a:solidFill>
                  <a:srgbClr val="FFFF66"/>
                </a:solidFill>
              </a:rPr>
              <a:t>Modality 	             kidney 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>
              <a:solidFill>
                <a:srgbClr val="FFFF66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3200">
                <a:solidFill>
                  <a:srgbClr val="FFFF66"/>
                </a:solidFill>
              </a:rPr>
              <a:t>Positioning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124200"/>
            <a:ext cx="7772400" cy="1143000"/>
          </a:xfrm>
        </p:spPr>
        <p:txBody>
          <a:bodyPr/>
          <a:lstStyle/>
          <a:p>
            <a:pPr algn="l"/>
            <a:r>
              <a:rPr lang="en-US" altLang="en-US" sz="4000">
                <a:solidFill>
                  <a:srgbClr val="FF0066"/>
                </a:solidFill>
              </a:rPr>
              <a:t/>
            </a:r>
            <a:br>
              <a:rPr lang="en-US" altLang="en-US" sz="4000">
                <a:solidFill>
                  <a:srgbClr val="FF0066"/>
                </a:solidFill>
              </a:rPr>
            </a:br>
            <a:r>
              <a:rPr lang="en-US" altLang="en-US" sz="4000">
                <a:solidFill>
                  <a:srgbClr val="FF0066"/>
                </a:solidFill>
              </a:rPr>
              <a:t>Whether the patient is having urolithiasis</a:t>
            </a:r>
            <a:br>
              <a:rPr lang="en-US" altLang="en-US" sz="4000">
                <a:solidFill>
                  <a:srgbClr val="FF0066"/>
                </a:solidFill>
              </a:rPr>
            </a:br>
            <a:r>
              <a:rPr lang="en-US" altLang="en-US" sz="4000">
                <a:solidFill>
                  <a:srgbClr val="FF0066"/>
                </a:solidFill>
              </a:rPr>
              <a:t/>
            </a:r>
            <a:br>
              <a:rPr lang="en-US" altLang="en-US" sz="4000">
                <a:solidFill>
                  <a:srgbClr val="FF0066"/>
                </a:solidFill>
              </a:rPr>
            </a:br>
            <a:r>
              <a:rPr lang="en-US" altLang="en-US" sz="4000">
                <a:solidFill>
                  <a:srgbClr val="FFFF66"/>
                </a:solidFill>
              </a:rPr>
              <a:t>Is any therapy indicated?</a:t>
            </a:r>
            <a:br>
              <a:rPr lang="en-US" altLang="en-US" sz="4000">
                <a:solidFill>
                  <a:srgbClr val="FFFF66"/>
                </a:solidFill>
              </a:rPr>
            </a:br>
            <a:r>
              <a:rPr lang="en-US" altLang="en-US" sz="4000">
                <a:solidFill>
                  <a:srgbClr val="FF0066"/>
                </a:solidFill>
              </a:rPr>
              <a:t>If yes, which modality?</a:t>
            </a:r>
            <a:br>
              <a:rPr lang="en-US" altLang="en-US" sz="4000">
                <a:solidFill>
                  <a:srgbClr val="FF0066"/>
                </a:solidFill>
              </a:rPr>
            </a:br>
            <a:r>
              <a:rPr lang="en-US" altLang="en-US" sz="4000">
                <a:solidFill>
                  <a:srgbClr val="FF0066"/>
                </a:solidFill>
              </a:rPr>
              <a:t>		</a:t>
            </a:r>
            <a:r>
              <a:rPr lang="en-US" altLang="en-US" sz="4000">
                <a:solidFill>
                  <a:srgbClr val="FFFF66"/>
                </a:solidFill>
              </a:rPr>
              <a:t>-</a:t>
            </a:r>
            <a:r>
              <a:rPr lang="en-US" altLang="en-US" sz="4000">
                <a:solidFill>
                  <a:srgbClr val="FF0066"/>
                </a:solidFill>
              </a:rPr>
              <a:t> </a:t>
            </a:r>
            <a:r>
              <a:rPr lang="en-US" altLang="en-US" sz="4000">
                <a:solidFill>
                  <a:srgbClr val="FFFF66"/>
                </a:solidFill>
              </a:rPr>
              <a:t>Conservative</a:t>
            </a:r>
            <a:br>
              <a:rPr lang="en-US" altLang="en-US" sz="4000">
                <a:solidFill>
                  <a:srgbClr val="FFFF66"/>
                </a:solidFill>
              </a:rPr>
            </a:br>
            <a:r>
              <a:rPr lang="en-US" altLang="en-US" sz="4000">
                <a:solidFill>
                  <a:srgbClr val="FFFF66"/>
                </a:solidFill>
              </a:rPr>
              <a:t>		- Endourological</a:t>
            </a:r>
            <a:br>
              <a:rPr lang="en-US" altLang="en-US" sz="4000">
                <a:solidFill>
                  <a:srgbClr val="FFFF66"/>
                </a:solidFill>
              </a:rPr>
            </a:br>
            <a:r>
              <a:rPr lang="en-US" altLang="en-US" sz="4000">
                <a:solidFill>
                  <a:srgbClr val="FFFF66"/>
                </a:solidFill>
              </a:rPr>
              <a:t>		- ESWL</a:t>
            </a:r>
            <a:br>
              <a:rPr lang="en-US" altLang="en-US" sz="4000">
                <a:solidFill>
                  <a:srgbClr val="FFFF66"/>
                </a:solidFill>
              </a:rPr>
            </a:br>
            <a:r>
              <a:rPr lang="en-US" altLang="en-US" sz="4000">
                <a:solidFill>
                  <a:srgbClr val="FFFF66"/>
                </a:solidFill>
              </a:rPr>
              <a:t>		- Surgical</a:t>
            </a:r>
            <a:br>
              <a:rPr lang="en-US" altLang="en-US" sz="4000">
                <a:solidFill>
                  <a:srgbClr val="FFFF66"/>
                </a:solidFill>
              </a:rPr>
            </a:br>
            <a:r>
              <a:rPr lang="en-US" altLang="en-US" sz="4000">
                <a:solidFill>
                  <a:srgbClr val="FFFF66"/>
                </a:solidFill>
              </a:rPr>
              <a:t>		- Multimodality</a:t>
            </a:r>
            <a:r>
              <a:rPr lang="en-US" altLang="en-US" sz="4000">
                <a:solidFill>
                  <a:srgbClr val="FF0066"/>
                </a:solidFill>
              </a:rPr>
              <a:t/>
            </a:r>
            <a:br>
              <a:rPr lang="en-US" altLang="en-US" sz="4000">
                <a:solidFill>
                  <a:srgbClr val="FF0066"/>
                </a:solidFill>
              </a:rPr>
            </a:br>
            <a:endParaRPr lang="en-US" altLang="en-US" sz="4000">
              <a:solidFill>
                <a:srgbClr val="FF0066"/>
              </a:solidFill>
            </a:endParaRP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None/>
            </a:pP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3129</TotalTime>
  <Words>465</Words>
  <Application>Microsoft Office PowerPoint</Application>
  <PresentationFormat>On-screen Show (4:3)</PresentationFormat>
  <Paragraphs>222</Paragraphs>
  <Slides>29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Times New Roman</vt:lpstr>
      <vt:lpstr>Tahoma</vt:lpstr>
      <vt:lpstr>Arial</vt:lpstr>
      <vt:lpstr>Wingdings</vt:lpstr>
      <vt:lpstr>Textured</vt:lpstr>
      <vt:lpstr>Management of Urolithiasis- The present scenario </vt:lpstr>
      <vt:lpstr>The Problem</vt:lpstr>
      <vt:lpstr>Urolithiasis</vt:lpstr>
      <vt:lpstr>Screening Tests</vt:lpstr>
      <vt:lpstr>Radiological evaluation</vt:lpstr>
      <vt:lpstr>Stone factors Total burden </vt:lpstr>
      <vt:lpstr>Stone factors (contd.) Composition </vt:lpstr>
      <vt:lpstr>Radiological Evaluation</vt:lpstr>
      <vt:lpstr> Whether the patient is having urolithiasis  Is any therapy indicated? If yes, which modality?   - Conservative   - Endourological   - ESWL   - Surgical   - Multimodality </vt:lpstr>
      <vt:lpstr>Expectant therapy</vt:lpstr>
      <vt:lpstr>Therapeutic options Renal pelvic stone</vt:lpstr>
      <vt:lpstr>PowerPoint Presentation</vt:lpstr>
      <vt:lpstr>PowerPoint Presentation</vt:lpstr>
      <vt:lpstr>PowerPoint Presentation</vt:lpstr>
      <vt:lpstr>Therapeutic Options</vt:lpstr>
      <vt:lpstr>PowerPoint Presentation</vt:lpstr>
      <vt:lpstr>Therapeutic Options</vt:lpstr>
      <vt:lpstr>PowerPoint Presentation</vt:lpstr>
      <vt:lpstr>Therapeutic options Lower Ureteric stone</vt:lpstr>
      <vt:lpstr>PowerPoint Presentation</vt:lpstr>
      <vt:lpstr>Therapeutic options Lower Ureteric stone</vt:lpstr>
      <vt:lpstr>PowerPoint Presentation</vt:lpstr>
      <vt:lpstr>PowerPoint Presentation</vt:lpstr>
      <vt:lpstr>Lap/Open surgery  (Elective for ureteric)</vt:lpstr>
      <vt:lpstr>Lap/Open surgery  (Elective)</vt:lpstr>
      <vt:lpstr>Open Surgery non elective</vt:lpstr>
      <vt:lpstr>Which patients need immediate hospitalisation  </vt:lpstr>
      <vt:lpstr>Conclusions</vt:lpstr>
      <vt:lpstr>PowerPoint Presentation</vt:lpstr>
    </vt:vector>
  </TitlesOfParts>
  <Company>Venchars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Amaresh K</dc:creator>
  <cp:lastModifiedBy>V.K Mishra</cp:lastModifiedBy>
  <cp:revision>270</cp:revision>
  <dcterms:created xsi:type="dcterms:W3CDTF">1995-10-05T17:47:10Z</dcterms:created>
  <dcterms:modified xsi:type="dcterms:W3CDTF">2014-12-12T19:30:14Z</dcterms:modified>
</cp:coreProperties>
</file>