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477" r:id="rId2"/>
    <p:sldId id="523" r:id="rId3"/>
    <p:sldId id="495" r:id="rId4"/>
    <p:sldId id="391" r:id="rId5"/>
    <p:sldId id="500" r:id="rId6"/>
    <p:sldId id="459" r:id="rId7"/>
    <p:sldId id="499" r:id="rId8"/>
    <p:sldId id="502" r:id="rId9"/>
    <p:sldId id="524" r:id="rId10"/>
    <p:sldId id="525" r:id="rId11"/>
    <p:sldId id="496" r:id="rId12"/>
    <p:sldId id="480" r:id="rId13"/>
    <p:sldId id="471" r:id="rId14"/>
    <p:sldId id="400" r:id="rId15"/>
    <p:sldId id="508" r:id="rId16"/>
    <p:sldId id="511" r:id="rId17"/>
    <p:sldId id="515" r:id="rId18"/>
    <p:sldId id="516" r:id="rId19"/>
    <p:sldId id="649" r:id="rId20"/>
    <p:sldId id="469" r:id="rId21"/>
    <p:sldId id="468" r:id="rId22"/>
    <p:sldId id="481" r:id="rId23"/>
    <p:sldId id="470" r:id="rId24"/>
    <p:sldId id="472" r:id="rId25"/>
    <p:sldId id="650" r:id="rId26"/>
    <p:sldId id="651" r:id="rId27"/>
    <p:sldId id="405" r:id="rId28"/>
    <p:sldId id="652" r:id="rId29"/>
    <p:sldId id="653" r:id="rId30"/>
    <p:sldId id="655" r:id="rId31"/>
    <p:sldId id="533" r:id="rId32"/>
    <p:sldId id="656" r:id="rId33"/>
    <p:sldId id="534" r:id="rId34"/>
    <p:sldId id="659" r:id="rId35"/>
    <p:sldId id="473" r:id="rId36"/>
    <p:sldId id="661" r:id="rId37"/>
    <p:sldId id="662" r:id="rId38"/>
    <p:sldId id="663" r:id="rId39"/>
    <p:sldId id="660" r:id="rId40"/>
    <p:sldId id="526" r:id="rId41"/>
    <p:sldId id="664" r:id="rId42"/>
    <p:sldId id="666" r:id="rId43"/>
    <p:sldId id="530" r:id="rId44"/>
    <p:sldId id="531" r:id="rId45"/>
    <p:sldId id="532" r:id="rId46"/>
    <p:sldId id="48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990000"/>
    <a:srgbClr val="FF6600"/>
    <a:srgbClr val="FFFFD3"/>
    <a:srgbClr val="003300"/>
    <a:srgbClr val="996633"/>
    <a:srgbClr val="E4F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58" autoAdjust="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1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B77C04DA-C81A-4B51-B986-F783B623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20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D1B0-F50C-4D63-8FAC-EA8D79B2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5260-D033-4A4E-BC30-08AE50903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E09A-86D2-4810-9E4E-D3C0BF89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6346-68C5-4E2B-B4A6-218B020A2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502B-5A0C-4552-94A2-820E58552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754D-26D1-41D4-913A-0092F16BE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1DFC-A7AB-400F-BE46-7A41CD0A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E851-B6AD-48FA-8AA0-984C67308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DA2E2-06B6-44E9-90BC-4B025E3D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E745-3015-46F6-8ACD-D6CE6E7EE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E5DA-88C6-44C4-92E1-595834E99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69C4-5867-4983-8A80-25D8D1DCA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134B-094E-4D71-8ED4-A3231FEB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14E30C01-D68C-40A4-9FE4-2025A8DC0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458200" cy="2057400"/>
          </a:xfrm>
        </p:spPr>
        <p:txBody>
          <a:bodyPr/>
          <a:lstStyle/>
          <a:p>
            <a:r>
              <a:rPr lang="en-US" sz="4000" b="1" smtClean="0">
                <a:solidFill>
                  <a:srgbClr val="FF0066"/>
                </a:solidFill>
              </a:rPr>
              <a:t>Current concepts in the management  of BPH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534400" cy="1447800"/>
          </a:xfrm>
        </p:spPr>
        <p:txBody>
          <a:bodyPr/>
          <a:lstStyle/>
          <a:p>
            <a:r>
              <a:rPr lang="en-US" sz="4000" b="1" smtClean="0">
                <a:solidFill>
                  <a:srgbClr val="00FFCC"/>
                </a:solidFill>
                <a:latin typeface="Courier New" pitchFamily="49" charset="0"/>
              </a:rPr>
              <a:t>DR. V.K.MISHRA</a:t>
            </a:r>
          </a:p>
          <a:p>
            <a:r>
              <a:rPr lang="en-US" sz="2800" i="1" smtClean="0">
                <a:solidFill>
                  <a:srgbClr val="FFFF99"/>
                </a:solidFill>
              </a:rPr>
              <a:t>Consultant Urologist</a:t>
            </a:r>
          </a:p>
          <a:p>
            <a:endParaRPr lang="en-US" smtClean="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41325" y="5105400"/>
            <a:ext cx="82454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rgbClr val="EFC777"/>
                </a:solidFill>
              </a:rPr>
              <a:t>B.R. STONE CLINIC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EFC777"/>
                </a:solidFill>
              </a:rPr>
              <a:t>KANPUR UROLOGY CENTRE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Physical Examination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5562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800" smtClean="0">
                <a:solidFill>
                  <a:schemeClr val="accent1"/>
                </a:solidFill>
              </a:rPr>
              <a:t>Ext. genitilia (meatal stenosis)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	Palpable urethral mass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	Palpable bladder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u="sng" smtClean="0">
                <a:solidFill>
                  <a:srgbClr val="E4FF17"/>
                </a:solidFill>
              </a:rPr>
              <a:t>DRE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	</a:t>
            </a:r>
            <a:r>
              <a:rPr lang="en-US" sz="2800" smtClean="0">
                <a:solidFill>
                  <a:schemeClr val="accent1"/>
                </a:solidFill>
              </a:rPr>
              <a:t>Anal tone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	Neurourological examination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chemeClr val="accent1"/>
                </a:solidFill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FF6600"/>
                </a:solidFill>
              </a:rPr>
              <a:t>Size of gland is no criteria to decide whether active treatment is required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					</a:t>
            </a:r>
            <a:r>
              <a:rPr lang="en-US" sz="2000" smtClean="0"/>
              <a:t>(Rochborn el at 1987, Simonsen el al 1987)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571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Diagnosis &amp; Treatment of BPH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FFFF66"/>
                </a:solidFill>
                <a:latin typeface="Arial" charset="0"/>
              </a:rPr>
              <a:t>Digital rectal examination (DRE)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648450" y="3295650"/>
            <a:ext cx="2133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1200" b="1" i="1">
                <a:solidFill>
                  <a:schemeClr val="bg1"/>
                </a:solidFill>
                <a:latin typeface="Arial" charset="0"/>
              </a:rPr>
              <a:t>Physicians try to assess the size and texture of prostate to distinguish between prostate cancer and BPH: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1200" b="1" i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1200" b="1" i="1">
                <a:solidFill>
                  <a:schemeClr val="bg1"/>
                </a:solidFill>
                <a:latin typeface="Arial" charset="0"/>
              </a:rPr>
              <a:t>Prostate cancer: Surface hard or woody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200" b="1" i="1">
                <a:solidFill>
                  <a:schemeClr val="bg1"/>
                </a:solidFill>
                <a:latin typeface="Arial" charset="0"/>
              </a:rPr>
              <a:t>Tender: Prostatitis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200" b="1" i="1">
                <a:solidFill>
                  <a:schemeClr val="bg1"/>
                </a:solidFill>
                <a:latin typeface="Arial" charset="0"/>
              </a:rPr>
              <a:t>Symmetrical enlargement &amp; Smooth or elastic BPH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sz="3200" b="1" i="1" smtClean="0">
                <a:solidFill>
                  <a:srgbClr val="FF0066"/>
                </a:solidFill>
              </a:rPr>
              <a:t>Investigations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Routine urine examination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Urine C&amp;S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Serum chemistry ( Blood Urea, S.Creat., RBS, TLC, DLC, PSA including free PSA 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USG Of KUB region including comment on median lobe and post void residue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Trans rectal ultrasound (TRUS)- </a:t>
            </a:r>
            <a:r>
              <a:rPr lang="en-US" smtClean="0">
                <a:solidFill>
                  <a:srgbClr val="990000"/>
                </a:solidFill>
              </a:rPr>
              <a:t>optional.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Uroflowmetry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mtClean="0">
                <a:solidFill>
                  <a:srgbClr val="FFFF66"/>
                </a:solidFill>
              </a:rPr>
              <a:t>Pressure flow study (CMG ) if indicated.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28800" y="1328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763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576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Benign Prostatic Hyperplasia</a:t>
            </a:r>
            <a:endParaRPr lang="en-US" sz="2800" i="1">
              <a:solidFill>
                <a:srgbClr val="FF0066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89163" y="1797050"/>
            <a:ext cx="4498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600" b="1" i="1">
                <a:solidFill>
                  <a:srgbClr val="FFFF99"/>
                </a:solidFill>
                <a:latin typeface="Arial" charset="0"/>
              </a:rPr>
              <a:t>Dynamic Obstruction (40%)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51463" y="2776538"/>
            <a:ext cx="1857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2667000"/>
            <a:ext cx="54102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ct val="0"/>
              </a:spcBef>
              <a:buClr>
                <a:srgbClr val="0099CC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Smooth muscle fibers of prostate and bladder neck are rich with  alpha-1-receptors</a:t>
            </a:r>
          </a:p>
          <a:p>
            <a:pPr marL="171450" indent="-171450">
              <a:spcBef>
                <a:spcPct val="100000"/>
              </a:spcBef>
              <a:buClr>
                <a:srgbClr val="0099CC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The tone of these muscles play an important role in causing  compression of prostatic urethra</a:t>
            </a:r>
            <a:endParaRPr lang="en-US" sz="22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576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Benign Prostatic Hyperplasia</a:t>
            </a:r>
            <a:endParaRPr lang="en-US" sz="2800" i="1">
              <a:solidFill>
                <a:srgbClr val="FF0066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89163" y="1828800"/>
            <a:ext cx="48117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600" b="1" i="1">
                <a:solidFill>
                  <a:srgbClr val="FFFF99"/>
                </a:solidFill>
                <a:latin typeface="Arial" charset="0"/>
              </a:rPr>
              <a:t>Mechanical Obstruction(60%)</a:t>
            </a:r>
            <a:endParaRPr lang="en-US" sz="2600" b="1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51463" y="2776538"/>
            <a:ext cx="1857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marL="285750" indent="-285750" algn="ctr">
              <a:spcBef>
                <a:spcPct val="0"/>
              </a:spcBef>
              <a:buFontTx/>
              <a:buNone/>
            </a:pPr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76600" y="3048000"/>
            <a:ext cx="44894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>
                <a:latin typeface="Arial" charset="0"/>
              </a:rPr>
              <a:t>Enlarging mass of tissue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algn="ctr">
              <a:spcBef>
                <a:spcPct val="70000"/>
              </a:spcBef>
              <a:buFontTx/>
              <a:buNone/>
            </a:pPr>
            <a:r>
              <a:rPr lang="en-US" sz="2200">
                <a:latin typeface="Arial" charset="0"/>
              </a:rPr>
              <a:t>Ability to increase outlet resistance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200">
              <a:latin typeface="Arial" charset="0"/>
            </a:endParaRPr>
          </a:p>
          <a:p>
            <a:pPr algn="ctr">
              <a:spcBef>
                <a:spcPct val="70000"/>
              </a:spcBef>
              <a:buFontTx/>
              <a:buNone/>
            </a:pPr>
            <a:r>
              <a:rPr lang="en-US" sz="2200">
                <a:latin typeface="Arial" charset="0"/>
              </a:rPr>
              <a:t>obstruct urine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576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Benign Prostatic Hyperplasia</a:t>
            </a:r>
            <a:endParaRPr lang="en-US" sz="2800" i="1">
              <a:solidFill>
                <a:srgbClr val="FF0066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510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a. Mild BPH</a:t>
            </a:r>
            <a:endParaRPr lang="en-US" sz="1800" b="1" i="1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81400" y="5105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b. Moderate BPH</a:t>
            </a:r>
            <a:endParaRPr lang="en-US" sz="1800" b="1" i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24600" y="5105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bg1"/>
                </a:solidFill>
                <a:latin typeface="Arial" charset="0"/>
              </a:rPr>
              <a:t>C. Severe BPH</a:t>
            </a:r>
            <a:endParaRPr lang="en-US" sz="1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ETIOLOGY</a:t>
            </a:r>
            <a:br>
              <a:rPr lang="en-US" sz="4000" b="1" smtClean="0">
                <a:solidFill>
                  <a:srgbClr val="FF0000"/>
                </a:solidFill>
              </a:rPr>
            </a:br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chemeClr val="accent1"/>
                </a:solidFill>
              </a:rPr>
              <a:t>There is  </a:t>
            </a:r>
            <a:r>
              <a:rPr lang="en-US" smtClean="0">
                <a:solidFill>
                  <a:schemeClr val="accent1"/>
                </a:solidFill>
                <a:cs typeface="Times New Roman" pitchFamily="18" charset="0"/>
              </a:rPr>
              <a:t>↑ accumulation of epithelial &amp; stromal cells in the periurethal region of prostate which could also be due to impaired programmed cell death. It could be the embryonic reawakening of stroma cells inductive potential</a:t>
            </a:r>
          </a:p>
          <a:p>
            <a:pPr>
              <a:buFontTx/>
              <a:buNone/>
            </a:pPr>
            <a:r>
              <a:rPr lang="en-US" smtClean="0">
                <a:cs typeface="Times New Roman" pitchFamily="18" charset="0"/>
              </a:rPr>
              <a:t>						       </a:t>
            </a:r>
            <a:r>
              <a:rPr lang="en-US" sz="2400" smtClean="0">
                <a:cs typeface="Times New Roman" pitchFamily="18" charset="0"/>
              </a:rPr>
              <a:t>(Cunha et at 1983)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BPH is a stem Cell disease</a:t>
            </a:r>
            <a:br>
              <a:rPr lang="en-US" sz="4000" smtClean="0"/>
            </a:br>
            <a:r>
              <a:rPr lang="en-US" sz="2000" smtClean="0"/>
              <a:t>			(Issaaac &amp; Coffey 1995)</a:t>
            </a:r>
            <a:r>
              <a:rPr lang="en-US" sz="4000" smtClean="0"/>
              <a:t>      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259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Dormant Stem Cell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8194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657600" y="2362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Proliferation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2438400" cy="4572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DNA Synthesis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60960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553200" y="3352800"/>
            <a:ext cx="259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Proliferation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77724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553200" y="4495800"/>
            <a:ext cx="2133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/>
              <a:t>Mature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76962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572000" y="4038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Terminal differentiation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019800" y="5486400"/>
            <a:ext cx="3124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Programmed Cell death 	        (apoptosis)</a:t>
            </a: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76200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6400800" y="6400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/>
              <a:t>Issac &amp; Coffey 1984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381000" y="3505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1143000" y="3505200"/>
            <a:ext cx="2819400" cy="191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Androgens</a:t>
            </a:r>
          </a:p>
          <a:p>
            <a:pPr>
              <a:spcBef>
                <a:spcPct val="0"/>
              </a:spcBef>
            </a:pPr>
            <a:r>
              <a:rPr lang="en-US" sz="2400"/>
              <a:t>Estrogen</a:t>
            </a:r>
          </a:p>
          <a:p>
            <a:pPr>
              <a:spcBef>
                <a:spcPct val="0"/>
              </a:spcBef>
            </a:pPr>
            <a:r>
              <a:rPr lang="en-US" sz="2400"/>
              <a:t>Growth Factor</a:t>
            </a:r>
          </a:p>
          <a:p>
            <a:pPr>
              <a:spcBef>
                <a:spcPct val="0"/>
              </a:spcBef>
            </a:pPr>
            <a:r>
              <a:rPr lang="en-US" sz="2400"/>
              <a:t>Neurotransmitters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↑</a:t>
            </a:r>
          </a:p>
        </p:txBody>
      </p:sp>
      <p:sp>
        <p:nvSpPr>
          <p:cNvPr id="19474" name="AutoShape 19"/>
          <p:cNvSpPr>
            <a:spLocks noChangeArrowheads="1"/>
          </p:cNvSpPr>
          <p:nvPr/>
        </p:nvSpPr>
        <p:spPr bwMode="auto">
          <a:xfrm>
            <a:off x="4191000" y="2971800"/>
            <a:ext cx="3352800" cy="304800"/>
          </a:xfrm>
          <a:prstGeom prst="curvedDownArrow">
            <a:avLst>
              <a:gd name="adj1" fmla="val 220000"/>
              <a:gd name="adj2" fmla="val 4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5" name="AutoShape 25"/>
          <p:cNvSpPr>
            <a:spLocks noChangeArrowheads="1"/>
          </p:cNvSpPr>
          <p:nvPr/>
        </p:nvSpPr>
        <p:spPr bwMode="auto">
          <a:xfrm rot="669280">
            <a:off x="1066800" y="5943600"/>
            <a:ext cx="5880100" cy="322263"/>
          </a:xfrm>
          <a:prstGeom prst="curvedUpArrow">
            <a:avLst>
              <a:gd name="adj1" fmla="val 180773"/>
              <a:gd name="adj2" fmla="val 54569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476" name="Text Box 26"/>
          <p:cNvSpPr txBox="1">
            <a:spLocks noChangeArrowheads="1"/>
          </p:cNvSpPr>
          <p:nvPr/>
        </p:nvSpPr>
        <p:spPr bwMode="auto">
          <a:xfrm>
            <a:off x="304800" y="2819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Rarely devided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/>
      <p:bldP spid="3911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447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Goals of treatment in BPH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Relieve LUTS</a:t>
            </a:r>
          </a:p>
          <a:p>
            <a:r>
              <a:rPr lang="en-US" smtClean="0">
                <a:solidFill>
                  <a:schemeClr val="accent1"/>
                </a:solidFill>
              </a:rPr>
              <a:t>Decrease  BOO</a:t>
            </a:r>
          </a:p>
          <a:p>
            <a:r>
              <a:rPr lang="en-US" smtClean="0">
                <a:solidFill>
                  <a:schemeClr val="accent1"/>
                </a:solidFill>
              </a:rPr>
              <a:t>Improve bladder emptying</a:t>
            </a:r>
          </a:p>
          <a:p>
            <a:r>
              <a:rPr lang="en-US" smtClean="0">
                <a:solidFill>
                  <a:schemeClr val="accent1"/>
                </a:solidFill>
              </a:rPr>
              <a:t>Ameliorate detrusor instability</a:t>
            </a:r>
          </a:p>
          <a:p>
            <a:r>
              <a:rPr lang="en-US" smtClean="0">
                <a:solidFill>
                  <a:schemeClr val="accent1"/>
                </a:solidFill>
              </a:rPr>
              <a:t>Reverse renal failure </a:t>
            </a:r>
          </a:p>
          <a:p>
            <a:r>
              <a:rPr lang="en-US" smtClean="0">
                <a:solidFill>
                  <a:schemeClr val="accent1"/>
                </a:solidFill>
              </a:rPr>
              <a:t>Prevent further episode of hematuria , UTI &amp; retention.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0" y="304800"/>
            <a:ext cx="2819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Pathologist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4800600" y="533400"/>
            <a:ext cx="4267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Urodynamicist</a:t>
            </a:r>
          </a:p>
        </p:txBody>
      </p:sp>
      <p:sp>
        <p:nvSpPr>
          <p:cNvPr id="4100" name="Oval 6"/>
          <p:cNvSpPr>
            <a:spLocks noChangeArrowheads="1"/>
          </p:cNvSpPr>
          <p:nvPr/>
        </p:nvSpPr>
        <p:spPr bwMode="auto">
          <a:xfrm>
            <a:off x="0" y="3429000"/>
            <a:ext cx="2819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Radiologist</a:t>
            </a:r>
          </a:p>
        </p:txBody>
      </p:sp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6324600" y="3962400"/>
            <a:ext cx="2819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Urologist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3200400" y="3124200"/>
            <a:ext cx="2819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BPH</a:t>
            </a: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3048000" y="5181600"/>
            <a:ext cx="2819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/>
              <a:t>Patient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562600" y="1524000"/>
            <a:ext cx="3581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E4FF17"/>
                </a:solidFill>
              </a:rPr>
              <a:t>Synchronous elevated detrusor &amp; low flow in the absence of other factor causing BOO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/>
              <a:t>		  (Nitti 2000)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0" y="4876800"/>
            <a:ext cx="2743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rgbClr val="E4FF17"/>
                </a:solidFill>
              </a:rPr>
              <a:t>Elevation of bladder base    	in IVU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rgbClr val="E4FF17"/>
                </a:solidFill>
              </a:rPr>
              <a:t>Enlarged prostate on USG.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E4FF17"/>
                </a:solidFill>
              </a:rPr>
              <a:t>       </a:t>
            </a:r>
            <a:r>
              <a:rPr lang="en-US" sz="1800"/>
              <a:t>(Hars &amp; Resnick 2000)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5791200" y="5257800"/>
            <a:ext cx="3352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E4FF17"/>
                </a:solidFill>
              </a:rPr>
              <a:t>Bothersome symptoms &amp; signs in ageing male with enlarged prostate with or without complications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/>
              <a:t>                (Shapiro &amp; Legor,1995)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28956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E4FF17"/>
                </a:solidFill>
              </a:rPr>
              <a:t>Quality of life 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381000" y="1752600"/>
            <a:ext cx="3352800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E4FF17"/>
                </a:solidFill>
              </a:rPr>
              <a:t>Microscopic diagnosis</a:t>
            </a:r>
          </a:p>
          <a:p>
            <a:pPr marL="342900" indent="-342900"/>
            <a:r>
              <a:rPr lang="en-US" sz="2400">
                <a:solidFill>
                  <a:srgbClr val="E4FF17"/>
                </a:solidFill>
              </a:rPr>
              <a:t>Cellular proliferation</a:t>
            </a:r>
          </a:p>
          <a:p>
            <a:pPr lvl="2">
              <a:buFontTx/>
              <a:buNone/>
            </a:pPr>
            <a:r>
              <a:rPr lang="en-US" sz="1800"/>
              <a:t>        Strand berg 2000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FF0066"/>
                </a:solidFill>
                <a:latin typeface="Arial" charset="0"/>
              </a:rPr>
              <a:t>Management Of BPH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smtClean="0">
                <a:solidFill>
                  <a:srgbClr val="FFFF66"/>
                </a:solidFill>
              </a:rPr>
              <a:t>BPH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2325" y="2971800"/>
            <a:ext cx="1847850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MEDICAL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1. Watchful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    waiting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2. Hormonal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3. </a:t>
            </a:r>
            <a:r>
              <a:rPr lang="en-US" sz="2000" dirty="0" err="1">
                <a:solidFill>
                  <a:srgbClr val="00B050"/>
                </a:solidFill>
              </a:rPr>
              <a:t>Neuropharmo</a:t>
            </a:r>
            <a:endParaRPr lang="en-US" sz="2000" dirty="0">
              <a:solidFill>
                <a:srgbClr val="00B050"/>
              </a:solidFill>
            </a:endParaRP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  -</a:t>
            </a:r>
            <a:r>
              <a:rPr lang="en-US" sz="2000" dirty="0" err="1">
                <a:solidFill>
                  <a:srgbClr val="00B050"/>
                </a:solidFill>
              </a:rPr>
              <a:t>cological</a:t>
            </a:r>
            <a:endParaRPr lang="en-US" sz="2000" dirty="0">
              <a:solidFill>
                <a:srgbClr val="00B050"/>
              </a:solidFill>
            </a:endParaRP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  manipulation</a:t>
            </a:r>
          </a:p>
          <a:p>
            <a:pPr marL="457200" indent="-457200"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733800" y="3048000"/>
            <a:ext cx="25257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SURGICAL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1.Conventional TURP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2. Bipolar TURP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3. Laser  TURP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4. TUIP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5. Open Prostatectomy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24600" y="2971800"/>
            <a:ext cx="1600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OTHERS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1.PAE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2.Ballon -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dilatation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TUNA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600200" y="2514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6002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495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1628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FF0066"/>
                </a:solidFill>
                <a:latin typeface="Arial" charset="0"/>
              </a:rPr>
              <a:t>Watchful Waiting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bg1"/>
                </a:solidFill>
                <a:latin typeface="Arial" charset="0"/>
              </a:rPr>
              <a:t>Program of monitoring</a:t>
            </a:r>
          </a:p>
          <a:p>
            <a:pPr>
              <a:buFont typeface="Wingdings" pitchFamily="2" charset="2"/>
              <a:buChar char="Ø"/>
            </a:pPr>
            <a:endParaRPr lang="en-US" sz="2400" b="1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bg1"/>
                </a:solidFill>
                <a:latin typeface="Arial" charset="0"/>
              </a:rPr>
              <a:t>No Symptoms, but enlarged prostate</a:t>
            </a:r>
          </a:p>
          <a:p>
            <a:pPr>
              <a:buFont typeface="Wingdings" pitchFamily="2" charset="2"/>
              <a:buChar char="Ø"/>
            </a:pPr>
            <a:endParaRPr lang="en-US" sz="2400" b="1" smtClean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smtClean="0">
                <a:solidFill>
                  <a:schemeClr val="bg1"/>
                </a:solidFill>
                <a:latin typeface="Arial" charset="0"/>
              </a:rPr>
              <a:t>Or symptoms which are not bothersome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6858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FF0066"/>
                </a:solidFill>
                <a:latin typeface="Arial" charset="0"/>
              </a:rPr>
              <a:t>Medical Management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9600" y="1219200"/>
            <a:ext cx="79248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Aim :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 An effective treatment with minimum morbidity &amp; side effects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743200"/>
            <a:ext cx="8534400" cy="3733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Indications</a:t>
            </a:r>
          </a:p>
          <a:p>
            <a:pPr marL="533400" indent="-533400"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If surgery is to be postponed</a:t>
            </a:r>
          </a:p>
          <a:p>
            <a:pPr marL="533400" indent="-533400"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Irritative voiding symptoms</a:t>
            </a:r>
          </a:p>
          <a:p>
            <a:pPr marL="533400" indent="-533400"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Mild to moderate obstructive voiding symptoms</a:t>
            </a:r>
          </a:p>
          <a:p>
            <a:pPr marL="533400" indent="-533400"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Associated medical conditions like bleeding diathesis, low general conditions</a:t>
            </a:r>
          </a:p>
          <a:p>
            <a:pPr marL="533400" indent="-533400">
              <a:buFontTx/>
              <a:buAutoNum type="arabicPeriod"/>
            </a:pPr>
            <a:r>
              <a:rPr lang="en-US" sz="2400" smtClean="0">
                <a:solidFill>
                  <a:schemeClr val="bg1"/>
                </a:solidFill>
                <a:latin typeface="Arial" charset="0"/>
              </a:rPr>
              <a:t>Neurological diseases affecting bladder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sz="2000" b="1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9144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FF0066"/>
                </a:solidFill>
                <a:latin typeface="Arial" charset="0"/>
              </a:rPr>
              <a:t>Medical Management (Contd.)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rgbClr val="FFFF66"/>
                </a:solidFill>
              </a:rPr>
              <a:t>Hormonal Manipulation</a:t>
            </a:r>
          </a:p>
          <a:p>
            <a:pPr algn="ctr">
              <a:buFontTx/>
              <a:buNone/>
            </a:pPr>
            <a:endParaRPr lang="en-US" smtClean="0">
              <a:solidFill>
                <a:srgbClr val="FFFF66"/>
              </a:solidFill>
            </a:endParaRPr>
          </a:p>
          <a:p>
            <a:pPr algn="ctr">
              <a:buFontTx/>
              <a:buNone/>
            </a:pPr>
            <a:endParaRPr lang="en-US" smtClean="0">
              <a:solidFill>
                <a:srgbClr val="FFFF66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69925" y="2708275"/>
            <a:ext cx="1946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LHRH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analogue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FLUTAMIDE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19400" y="2698750"/>
            <a:ext cx="2452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OTHERS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eg; PROFAR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CC0000"/>
                </a:solidFill>
              </a:rPr>
              <a:t>SAWPALMETTO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75325" y="2708275"/>
            <a:ext cx="279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ANTIANDROGENS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724400" y="3976688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AORMATSE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INHIBITORS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eg: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CYPROTERONE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ACETATE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842125" y="4022725"/>
            <a:ext cx="2136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5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>
                <a:solidFill>
                  <a:schemeClr val="bg1"/>
                </a:solidFill>
              </a:rPr>
              <a:t> REDUCTASE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INHIBITORS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eg: </a:t>
            </a:r>
            <a:r>
              <a:rPr lang="en-US" sz="2000">
                <a:solidFill>
                  <a:srgbClr val="FFFF00"/>
                </a:solidFill>
              </a:rPr>
              <a:t>FINASTRIDE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DUTASTRIDE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SAW PALMETTO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1143000" y="25146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4958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11430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35052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71628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54102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0104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54102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77724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FF0066"/>
                </a:solidFill>
                <a:latin typeface="Arial" charset="0"/>
              </a:rPr>
              <a:t>Medical Management (Contd.)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NEUROPHARMOCOLOGICAL</a:t>
            </a:r>
          </a:p>
          <a:p>
            <a:pPr algn="ctr">
              <a:buFontTx/>
              <a:buNone/>
            </a:pPr>
            <a:r>
              <a:rPr lang="en-US" sz="2400" b="1" smtClean="0">
                <a:solidFill>
                  <a:srgbClr val="FFFF66"/>
                </a:solidFill>
                <a:latin typeface="Arial" charset="0"/>
              </a:rPr>
              <a:t>MANIPULATION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69925" y="2936875"/>
            <a:ext cx="26066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Anticholinergics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For Initiative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Voiding Symptoms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Derifenacin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Solifenacin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Tolterodine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Flavoxate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84725" y="2971800"/>
            <a:ext cx="2036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Alpha blockers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743200" y="4283075"/>
            <a:ext cx="166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Short acting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Prazosin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24400" y="4283075"/>
            <a:ext cx="1646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Long acting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Terazosin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Doxazocin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705600" y="4298950"/>
            <a:ext cx="1797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Selective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a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 blockers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Tamsulosin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Alfazusin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Sialofenacin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981200" y="1600200"/>
            <a:ext cx="5181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600200" y="2819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1910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600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9436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505200" y="4114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5052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486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391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5486400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Who is an ideal candidate for medical therapy</a:t>
            </a:r>
            <a:r>
              <a:rPr lang="en-US" sz="400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solidFill>
                  <a:schemeClr val="accent1"/>
                </a:solidFill>
              </a:rPr>
              <a:t>A patient who has bothersome symptoms negatively affecting his quality of life</a:t>
            </a:r>
          </a:p>
          <a:p>
            <a:r>
              <a:rPr lang="en-US" smtClean="0">
                <a:solidFill>
                  <a:schemeClr val="accent1"/>
                </a:solidFill>
              </a:rPr>
              <a:t>The symptom should be so bothersome that patient is willing for a lifetime commitment to medical therapy provided  these drugs is effective &amp; advised effects are minimal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7526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Whether BPH can be prevented with medical therapy &amp; who needs prevention 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chemeClr val="accent1"/>
                </a:solidFill>
              </a:rPr>
              <a:t>The  potential role of prevention of BPH by long term medical therapy is limited by the adverse inputs &amp; prohibitive cost.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	Because there are no clinical , biochemical or genetic predictor of BPH , every male is at risk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	Every effort should be made to identify such individuals who qualify for this preventive therapy before it could be recommended.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accent1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smtClean="0"/>
              <a:t>(Lepor H &amp; Lowe F.C. 2003)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7516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Distribution of Alpha receptors</a:t>
            </a:r>
            <a:endParaRPr lang="en-US" sz="28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70866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 </a:t>
            </a:r>
            <a:r>
              <a:rPr lang="el-GR" b="1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  Adrenergic Blockers recommended doses</a:t>
            </a:r>
            <a:br>
              <a:rPr lang="en-US" b="1" smtClean="0">
                <a:solidFill>
                  <a:srgbClr val="FF0000"/>
                </a:solidFill>
                <a:cs typeface="Times New Roman" pitchFamily="18" charset="0"/>
              </a:rPr>
            </a:br>
            <a:endParaRPr lang="el-GR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2071688"/>
            <a:ext cx="2819400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u="sng">
                <a:latin typeface="Arial" charset="0"/>
              </a:rPr>
              <a:t>Non selective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76800" y="1752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>
              <a:latin typeface="Arial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81600" y="2895600"/>
            <a:ext cx="28194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Arial" charset="0"/>
              </a:rPr>
              <a:t>10 mg b.d.</a:t>
            </a:r>
            <a:r>
              <a:rPr lang="en-US" sz="1800" u="sng">
                <a:latin typeface="Arial" charset="0"/>
              </a:rPr>
              <a:t>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39624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Arial" charset="0"/>
              </a:rPr>
              <a:t>Phenoxybenzamine (PBZ)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3900488"/>
            <a:ext cx="3200400" cy="1890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sz="2800" u="sng">
                <a:solidFill>
                  <a:schemeClr val="tx2"/>
                </a:solidFill>
                <a:latin typeface="Arial" charset="0"/>
              </a:rPr>
              <a:t>α</a:t>
            </a:r>
            <a:r>
              <a:rPr lang="en-US" sz="2800" u="sng">
                <a:latin typeface="Arial" charset="0"/>
              </a:rPr>
              <a:t> 1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u="sng">
                <a:latin typeface="Arial" charset="0"/>
              </a:rPr>
              <a:t>Prazosine (Prazopres)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Tamsulosin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Indormine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05400" y="3962400"/>
            <a:ext cx="3200400" cy="1890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sz="2800" u="sng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2 mg b.d.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0.4 mg. o.d.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20 mg b.d.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295400"/>
            <a:ext cx="49149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u="sng">
                <a:solidFill>
                  <a:schemeClr val="tx2"/>
                </a:solidFill>
                <a:latin typeface="Arial" charset="0"/>
              </a:rPr>
              <a:t> Long acting </a:t>
            </a:r>
            <a:r>
              <a:rPr lang="el-GR" sz="2800" u="sng">
                <a:solidFill>
                  <a:schemeClr val="tx2"/>
                </a:solidFill>
                <a:latin typeface="Arial" charset="0"/>
              </a:rPr>
              <a:t>α</a:t>
            </a:r>
            <a:r>
              <a:rPr lang="en-US" sz="2800" u="sng">
                <a:latin typeface="Arial" charset="0"/>
              </a:rPr>
              <a:t>1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76400" y="2133600"/>
            <a:ext cx="2819400" cy="13112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Terazosin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Doxazosin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000"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495800" y="2133600"/>
            <a:ext cx="2743200" cy="8620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5 or 10 mg o.d.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4 or 8 mg o.d.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3946525"/>
            <a:ext cx="37338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Arial" charset="0"/>
              </a:rPr>
              <a:t>Selective sub type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76400" y="5394325"/>
            <a:ext cx="5867400" cy="13239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Tamsulosin		   0.4 and 0.2 mg o.d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Alfazusin                           10 mg. o.d.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Arial" charset="0"/>
              </a:rPr>
              <a:t>Silodosin                           4 &amp; 8 mg. o.d.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819400" y="457200"/>
            <a:ext cx="278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sz="4000" b="1" u="sng">
                <a:solidFill>
                  <a:srgbClr val="FF0000"/>
                </a:solidFill>
                <a:latin typeface="Arial" charset="0"/>
              </a:rPr>
              <a:t>α</a:t>
            </a:r>
            <a:r>
              <a:rPr lang="en-US" sz="4000" b="1" u="sng">
                <a:solidFill>
                  <a:srgbClr val="FF0000"/>
                </a:solidFill>
                <a:latin typeface="Arial" charset="0"/>
              </a:rPr>
              <a:t> Blockers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179388" y="608013"/>
            <a:ext cx="4994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600" b="1" i="1">
                <a:solidFill>
                  <a:srgbClr val="FF0066"/>
                </a:solidFill>
                <a:latin typeface="Arial Narrow" pitchFamily="34" charset="0"/>
              </a:rPr>
              <a:t>Male urinary tract - PROSTATE Gland</a:t>
            </a:r>
            <a:endParaRPr lang="en-US" sz="2600" b="1" i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990600" y="3276600"/>
            <a:ext cx="2133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Arial" charset="0"/>
              </a:rPr>
              <a:t>Location </a:t>
            </a:r>
            <a:r>
              <a:rPr lang="en-US" sz="2200">
                <a:solidFill>
                  <a:schemeClr val="bg1"/>
                </a:solidFill>
                <a:latin typeface="Arial" charset="0"/>
              </a:rPr>
              <a:t>base of bladder and surrounds the urethra</a:t>
            </a:r>
            <a:endParaRPr lang="en-US"/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4419600" y="3886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i="1">
                <a:latin typeface="Arial" charset="0"/>
              </a:rPr>
              <a:t>PROSTATE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Future of </a:t>
            </a:r>
            <a:r>
              <a:rPr lang="el-GR" sz="4000" b="1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 blocker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accent1"/>
                </a:solidFill>
              </a:rPr>
              <a:t>The clinical response is rapid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Long term studies have proved durable clinical response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Terazosin &amp; Doxazosin lower BP only in hypertensive patients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No direct comparative study of all </a:t>
            </a:r>
            <a:r>
              <a:rPr lang="el-GR" sz="2800" smtClean="0">
                <a:solidFill>
                  <a:schemeClr val="accent1"/>
                </a:solidFill>
                <a:cs typeface="Times New Roman" pitchFamily="18" charset="0"/>
              </a:rPr>
              <a:t>α</a:t>
            </a: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 blockers  till date hence any claim of superiority is not justified.</a:t>
            </a:r>
          </a:p>
          <a:p>
            <a:pPr lvl="4">
              <a:buFontTx/>
              <a:buNone/>
            </a:pPr>
            <a:r>
              <a:rPr lang="en-US" sz="1800" smtClean="0">
                <a:solidFill>
                  <a:schemeClr val="accent1"/>
                </a:solidFill>
                <a:cs typeface="Times New Roman" pitchFamily="18" charset="0"/>
              </a:rPr>
              <a:t>	</a:t>
            </a:r>
          </a:p>
          <a:p>
            <a:pPr lvl="4">
              <a:buFontTx/>
              <a:buNone/>
            </a:pPr>
            <a:r>
              <a:rPr lang="en-US" sz="1800" smtClean="0">
                <a:cs typeface="Times New Roman" pitchFamily="18" charset="0"/>
              </a:rPr>
              <a:t>AUA Practice guidelines committee report Aug. 2003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6012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Location of 5 alpha reductase(AR) enzyme</a:t>
            </a:r>
            <a:r>
              <a:rPr lang="en-US" sz="4000" smtClean="0"/>
              <a:t> 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E4FF17"/>
                </a:solidFill>
              </a:rPr>
              <a:t>Type I</a:t>
            </a:r>
          </a:p>
          <a:p>
            <a:pPr>
              <a:buFontTx/>
              <a:buNone/>
            </a:pPr>
            <a:endParaRPr lang="en-US" smtClean="0">
              <a:solidFill>
                <a:srgbClr val="E4FF17"/>
              </a:solidFill>
            </a:endParaRPr>
          </a:p>
          <a:p>
            <a:pPr>
              <a:buFontTx/>
              <a:buNone/>
            </a:pPr>
            <a:endParaRPr lang="en-US" smtClean="0">
              <a:solidFill>
                <a:srgbClr val="E4FF17"/>
              </a:solidFill>
            </a:endParaRP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>
                <a:solidFill>
                  <a:srgbClr val="E4FF17"/>
                </a:solidFill>
              </a:rPr>
              <a:t>Type II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Prostate +++</a:t>
            </a:r>
          </a:p>
          <a:p>
            <a:pPr>
              <a:buFontTx/>
              <a:buNone/>
            </a:pPr>
            <a:r>
              <a:rPr lang="en-US" smtClean="0"/>
              <a:t>Male Genital tissue ++</a:t>
            </a:r>
          </a:p>
          <a:p>
            <a:pPr>
              <a:buFontTx/>
              <a:buNone/>
            </a:pPr>
            <a:r>
              <a:rPr lang="en-US" smtClean="0"/>
              <a:t>Liver +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Through body</a:t>
            </a:r>
          </a:p>
          <a:p>
            <a:pPr>
              <a:buFontTx/>
              <a:buNone/>
            </a:pPr>
            <a:r>
              <a:rPr lang="en-US" smtClean="0"/>
              <a:t>Skin</a:t>
            </a:r>
          </a:p>
          <a:p>
            <a:pPr>
              <a:buFontTx/>
              <a:buNone/>
            </a:pPr>
            <a:r>
              <a:rPr lang="en-US" smtClean="0"/>
              <a:t>Prostate</a:t>
            </a:r>
          </a:p>
          <a:p>
            <a:pPr>
              <a:buFontTx/>
              <a:buNone/>
            </a:pPr>
            <a:r>
              <a:rPr lang="en-US" smtClean="0"/>
              <a:t>Liver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Finastride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Selective inhibitor of </a:t>
            </a:r>
            <a:r>
              <a:rPr lang="el-GR" sz="2800" smtClean="0">
                <a:solidFill>
                  <a:schemeClr val="accent1"/>
                </a:solidFill>
                <a:cs typeface="Times New Roman" pitchFamily="18" charset="0"/>
              </a:rPr>
              <a:t>α</a:t>
            </a: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  reductase type II enzyme.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accent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	Finastride has shown sustained durability of response up to 5 years (Hudson el al 1990)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	It does not mask the diagnosis of Ca prostate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accent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	The effect of finastride on individual serum PSA level is highly variable so that it is recommended to have PSA level assessment prior to institution of finastride therapy.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47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Dutasteride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4 Aza steriod.</a:t>
            </a:r>
          </a:p>
          <a:p>
            <a:r>
              <a:rPr lang="en-US" smtClean="0">
                <a:solidFill>
                  <a:schemeClr val="accent1"/>
                </a:solidFill>
              </a:rPr>
              <a:t>Potent inhibitor of  both type I &amp; II 5A R enzymes.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                  Type I  5AR         45   fold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                  Type II 5AR	    2.5 fold	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Significant reduction in Total prostate volume (TPV) &amp; Transisition zone volume (TZV) starting at 1 month &amp; continues till 24 months.</a:t>
            </a:r>
          </a:p>
          <a:p>
            <a:pPr>
              <a:buFontTx/>
              <a:buNone/>
            </a:pPr>
            <a:endParaRPr lang="en-US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mtClean="0"/>
              <a:t>						Claus G , 2003 Urology</a:t>
            </a:r>
          </a:p>
        </p:txBody>
      </p:sp>
    </p:spTree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Current status of  androgen suppression therapy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   </a:t>
            </a:r>
            <a:r>
              <a:rPr lang="en-US" sz="2800" smtClean="0">
                <a:solidFill>
                  <a:schemeClr val="accent1"/>
                </a:solidFill>
              </a:rPr>
              <a:t>Finastride reduces prostatic valume by 20%, long term &amp; efficacy has been demonstrated. Adverse side effect are minimal &amp; related to sexual dysfunction. It is also useful in hematuria  due to BPH. 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   Dutasteride has also shown promising results &amp; also been recommended.</a:t>
            </a:r>
          </a:p>
          <a:p>
            <a:pPr>
              <a:buFontTx/>
              <a:buNone/>
            </a:pPr>
            <a:r>
              <a:rPr lang="en-US" sz="2800" smtClean="0"/>
              <a:t>			AUA practice guidelines Aug. 2003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/>
            <a:r>
              <a:rPr lang="en-US" sz="2800" b="1" i="1" smtClean="0">
                <a:solidFill>
                  <a:srgbClr val="FF0066"/>
                </a:solidFill>
                <a:latin typeface="Arial" charset="0"/>
              </a:rPr>
              <a:t>Medical management (contd.)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391400" cy="533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FFFF66"/>
                </a:solidFill>
              </a:rPr>
              <a:t>Current recommendations for combination therapy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868" name="Text Box 1029"/>
          <p:cNvSpPr txBox="1">
            <a:spLocks noChangeArrowheads="1"/>
          </p:cNvSpPr>
          <p:nvPr/>
        </p:nvSpPr>
        <p:spPr bwMode="auto">
          <a:xfrm>
            <a:off x="152400" y="2057400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MTOPS study (2002) results  of 3074 patients with an average follow up of 3047 patients questioned whether doxazocin &amp; Finestride combination or either drug alone was more effective in preventing clinical progression of BPH? </a:t>
            </a:r>
          </a:p>
        </p:txBody>
      </p:sp>
      <p:sp>
        <p:nvSpPr>
          <p:cNvPr id="36869" name="Text Box 1030"/>
          <p:cNvSpPr txBox="1">
            <a:spLocks noChangeArrowheads="1"/>
          </p:cNvSpPr>
          <p:nvPr/>
        </p:nvSpPr>
        <p:spPr bwMode="auto">
          <a:xfrm>
            <a:off x="228600" y="3581400"/>
            <a:ext cx="86106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66"/>
                </a:solidFill>
                <a:latin typeface="Arial Narrow" pitchFamily="34" charset="0"/>
              </a:rPr>
              <a:t>A combination therapy significantly reduces the incidence &amp; delayed the clinical progression: by :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66"/>
                </a:solidFill>
                <a:latin typeface="Arial Narrow" pitchFamily="34" charset="0"/>
              </a:rPr>
              <a:t>Improved flow rate &amp; AUA symptom score.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66"/>
                </a:solidFill>
                <a:latin typeface="Arial Narrow" pitchFamily="34" charset="0"/>
              </a:rPr>
              <a:t>Decreased risks of invasive therapy.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66"/>
                </a:solidFill>
                <a:latin typeface="Arial Narrow" pitchFamily="34" charset="0"/>
              </a:rPr>
              <a:t>Decreased risks of acute retention.		</a:t>
            </a:r>
            <a:r>
              <a:rPr lang="en-US" sz="2000">
                <a:solidFill>
                  <a:srgbClr val="FFFF66"/>
                </a:solidFill>
                <a:latin typeface="Arial Narrow" pitchFamily="34" charset="0"/>
              </a:rPr>
              <a:t>					</a:t>
            </a:r>
            <a:r>
              <a:rPr lang="en-US" sz="2000">
                <a:solidFill>
                  <a:srgbClr val="FF3399"/>
                </a:solidFill>
                <a:latin typeface="Arial Narrow" pitchFamily="34" charset="0"/>
              </a:rPr>
              <a:t>											</a:t>
            </a:r>
            <a:r>
              <a:rPr lang="en-US" sz="1800">
                <a:solidFill>
                  <a:srgbClr val="FF3399"/>
                </a:solidFill>
                <a:latin typeface="Arial Narrow" pitchFamily="34" charset="0"/>
              </a:rPr>
              <a:t>McConell J.D. J Urol,suppl.,167;265 abstract 1042,2002.</a:t>
            </a:r>
            <a:endParaRPr lang="en-US" sz="180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Phytotherapy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Phytotherapeutic agents are derived from the root , the seeds the bark or the fruits of various plants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Mechanism of action of plant extracts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Inhibition of 5 </a:t>
            </a:r>
            <a:r>
              <a:rPr lang="el-GR" sz="2800" smtClean="0">
                <a:solidFill>
                  <a:schemeClr val="accent1"/>
                </a:solidFill>
                <a:cs typeface="Times New Roman" pitchFamily="18" charset="0"/>
              </a:rPr>
              <a:t>α</a:t>
            </a: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 reductase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Anti inflammatory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Interference with growth factors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Anti androgenic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Estrogenic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Inhibition of aromatase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Decrease in sex hormone holding globulin</a:t>
            </a:r>
          </a:p>
          <a:p>
            <a:pPr>
              <a:buFontTx/>
              <a:buNone/>
            </a:pPr>
            <a:r>
              <a:rPr lang="en-US" sz="2800" smtClean="0">
                <a:solidFill>
                  <a:schemeClr val="accent1"/>
                </a:solidFill>
                <a:cs typeface="Times New Roman" pitchFamily="18" charset="0"/>
              </a:rPr>
              <a:t>Modulation of prolactin induced prostatic growth</a:t>
            </a:r>
            <a:endParaRPr lang="el-GR" sz="280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</a:rPr>
              <a:t>Current status of Phytotherapy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chemeClr val="accent1"/>
                </a:solidFill>
              </a:rPr>
              <a:t>The effects of these drugs is so variable depending upon the source, method of extraction, type of formulation &amp; lack of standardization with controlled studies that they are not recommended as of date as the standard drugs.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b="1" u="sng" smtClean="0">
                <a:solidFill>
                  <a:srgbClr val="FF0000"/>
                </a:solidFill>
              </a:rPr>
              <a:t>Aromatase inhibitors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The rationale is that estrogeens may be involved in the pathogenesis of BPH, but due to negative clinical findings its role is presently debatable.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3935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PROSTATE Gland</a:t>
            </a:r>
            <a:endParaRPr lang="en-US" sz="2600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1447800"/>
            <a:ext cx="57912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At birth- pea size</a:t>
            </a: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endParaRPr lang="en-US" sz="2200">
              <a:solidFill>
                <a:schemeClr val="bg1"/>
              </a:solidFill>
              <a:latin typeface="Arial" charset="0"/>
            </a:endParaRP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Gradually increase until puberty</a:t>
            </a: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endParaRPr lang="en-US" sz="2200">
              <a:solidFill>
                <a:schemeClr val="bg1"/>
              </a:solidFill>
              <a:latin typeface="Arial" charset="0"/>
            </a:endParaRP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Reaching normal adult size - walnut - third decade of life</a:t>
            </a: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endParaRPr lang="en-US" sz="2200">
              <a:solidFill>
                <a:schemeClr val="bg1"/>
              </a:solidFill>
              <a:latin typeface="Arial" charset="0"/>
            </a:endParaRP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At 55 yrs. Age, 25% men report decrease in urine flow.</a:t>
            </a: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endParaRPr lang="en-US" sz="2200">
              <a:solidFill>
                <a:schemeClr val="bg1"/>
              </a:solidFill>
              <a:latin typeface="Arial" charset="0"/>
            </a:endParaRP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At 75yrs. 50% men report decrease in stream. </a:t>
            </a: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endParaRPr lang="en-US" sz="2200">
              <a:solidFill>
                <a:schemeClr val="bg1"/>
              </a:solidFill>
              <a:latin typeface="Arial" charset="0"/>
            </a:endParaRPr>
          </a:p>
          <a:p>
            <a:pPr marL="228600" indent="-228600">
              <a:spcBef>
                <a:spcPct val="0"/>
              </a:spcBef>
              <a:buClr>
                <a:srgbClr val="CCCCFF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20-30% men over age of 80yrs. may require prostatectomy.</a:t>
            </a:r>
            <a:endParaRPr lang="en-US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458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</a:rPr>
              <a:t>Indications for surgery</a:t>
            </a:r>
            <a:r>
              <a:rPr lang="en-US" sz="3600" u="sng"/>
              <a:t>:-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600">
                <a:solidFill>
                  <a:schemeClr val="accent1"/>
                </a:solidFill>
              </a:rPr>
              <a:t>Refractory Urinary retention.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600">
                <a:solidFill>
                  <a:schemeClr val="accent1"/>
                </a:solidFill>
              </a:rPr>
              <a:t>Any of the following secondary to BPH	(a) Recurrent UTI					 	(b) Recurrent gross hematuria.			(c ) Bladder Stone.						(d) Renal insufficiency.					(e) Large bladder diverticulum</a:t>
            </a:r>
            <a:r>
              <a:rPr lang="en-US" sz="3600">
                <a:solidFill>
                  <a:srgbClr val="FF6600"/>
                </a:solidFill>
              </a:rPr>
              <a:t>*</a:t>
            </a:r>
            <a:r>
              <a:rPr lang="en-US" sz="3600"/>
              <a:t>		</a:t>
            </a:r>
          </a:p>
        </p:txBody>
      </p:sp>
    </p:spTree>
  </p:cSld>
  <p:clrMapOvr>
    <a:masterClrMapping/>
  </p:clrMapOvr>
  <p:transition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Surgical options</a:t>
            </a:r>
            <a:endParaRPr lang="en-IN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TURP is still the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gold standard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treatment.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Variant of bipolar (saline) TURP for large glands and cardiac patients.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Lasers are promising but limiting factor is long learning curve, prohibitive cost and lack of long term follow up data.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TUIP is restricted for fibrotic small prostate and  Bladder neck obstruction.</a:t>
            </a:r>
            <a:endParaRPr lang="en-I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Surgical options</a:t>
            </a:r>
            <a:endParaRPr lang="en-IN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Balloon dilatation is restricted to patients who can not undergo surgery because of high medical risks and is merely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acadamic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PAE is again in a evolving phase and no clinical trials are available to be recommended for clinical use.</a:t>
            </a:r>
            <a:endParaRPr lang="en-I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447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Take home message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4953000"/>
          </a:xfrm>
        </p:spPr>
        <p:txBody>
          <a:bodyPr/>
          <a:lstStyle/>
          <a:p>
            <a:r>
              <a:rPr lang="en-US" sz="2800" smtClean="0">
                <a:solidFill>
                  <a:schemeClr val="accent1"/>
                </a:solidFill>
              </a:rPr>
              <a:t>BPH is a symptom complex &amp; a careful history, a thorough clinical examination should be done to rule out other diseases before institution of therapy.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Candidates who require surgical intervention should be identified &amp; subjected to  TURP.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Waitful watching candidates should be observed closely.</a:t>
            </a:r>
          </a:p>
          <a:p>
            <a:r>
              <a:rPr lang="en-US" sz="2800" smtClean="0">
                <a:solidFill>
                  <a:schemeClr val="accent1"/>
                </a:solidFill>
              </a:rPr>
              <a:t>Medical therapy should be offered to select group of patients &amp; informed about life long commitment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  <p:transition>
    <p:wipe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447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Take home message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8200" cy="4800600"/>
          </a:xfrm>
        </p:spPr>
        <p:txBody>
          <a:bodyPr/>
          <a:lstStyle/>
          <a:p>
            <a:r>
              <a:rPr lang="en-US" smtClean="0">
                <a:solidFill>
                  <a:srgbClr val="E4FF17"/>
                </a:solidFill>
              </a:rPr>
              <a:t>Selective alpha blockers</a:t>
            </a:r>
            <a:r>
              <a:rPr lang="en-US" smtClean="0">
                <a:solidFill>
                  <a:schemeClr val="accent1"/>
                </a:solidFill>
              </a:rPr>
              <a:t> like Tamsulosin, Silodasin and Terazosin are indicated in low weight</a:t>
            </a:r>
            <a:r>
              <a:rPr lang="en-US" smtClean="0">
                <a:solidFill>
                  <a:srgbClr val="E4FF17"/>
                </a:solidFill>
              </a:rPr>
              <a:t>(&lt;40 gms.)</a:t>
            </a:r>
            <a:r>
              <a:rPr lang="en-US" smtClean="0">
                <a:solidFill>
                  <a:schemeClr val="accent1"/>
                </a:solidFill>
              </a:rPr>
              <a:t> glands.</a:t>
            </a:r>
          </a:p>
          <a:p>
            <a:r>
              <a:rPr lang="en-US" smtClean="0">
                <a:solidFill>
                  <a:srgbClr val="E4FF17"/>
                </a:solidFill>
              </a:rPr>
              <a:t>5AR inhibitors</a:t>
            </a:r>
            <a:r>
              <a:rPr lang="en-US" smtClean="0">
                <a:solidFill>
                  <a:schemeClr val="accent1"/>
                </a:solidFill>
              </a:rPr>
              <a:t> like Finestride &amp; Dutastride are indicated in bulky prostates </a:t>
            </a:r>
            <a:r>
              <a:rPr lang="en-US" smtClean="0">
                <a:solidFill>
                  <a:srgbClr val="E4FF17"/>
                </a:solidFill>
              </a:rPr>
              <a:t>(&gt; 40 gms.)</a:t>
            </a:r>
            <a:r>
              <a:rPr lang="en-US" smtClean="0">
                <a:solidFill>
                  <a:schemeClr val="accent1"/>
                </a:solidFill>
              </a:rPr>
              <a:t> glands but it takes 3-6 months before any appreciable difference is noted.</a:t>
            </a:r>
          </a:p>
          <a:p>
            <a:r>
              <a:rPr lang="en-US" smtClean="0">
                <a:solidFill>
                  <a:schemeClr val="accent1"/>
                </a:solidFill>
              </a:rPr>
              <a:t>A </a:t>
            </a:r>
            <a:r>
              <a:rPr lang="en-US" smtClean="0">
                <a:solidFill>
                  <a:srgbClr val="E4FF17"/>
                </a:solidFill>
              </a:rPr>
              <a:t>combination therapy</a:t>
            </a:r>
            <a:r>
              <a:rPr lang="en-US" smtClean="0">
                <a:solidFill>
                  <a:schemeClr val="accent1"/>
                </a:solidFill>
              </a:rPr>
              <a:t> is indicated in such individuals &amp; has shown promising results.   </a:t>
            </a:r>
          </a:p>
        </p:txBody>
      </p:sp>
    </p:spTree>
  </p:cSld>
  <p:clrMapOvr>
    <a:masterClrMapping/>
  </p:clrMapOvr>
  <p:transition>
    <p:wipe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47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Take home message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</a:rPr>
              <a:t>Patients with doubtful diagnosis &amp; who fail to respond to medical therapy should be investigated by </a:t>
            </a:r>
            <a:r>
              <a:rPr lang="en-US" smtClean="0">
                <a:solidFill>
                  <a:srgbClr val="E4FF17"/>
                </a:solidFill>
              </a:rPr>
              <a:t>pressure flow study</a:t>
            </a:r>
            <a:r>
              <a:rPr lang="en-US" smtClean="0">
                <a:solidFill>
                  <a:schemeClr val="accent1"/>
                </a:solidFill>
              </a:rPr>
              <a:t> &amp; other non invasive modalities may be offered before surgical intervention.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</a:rPr>
              <a:t>There is a </a:t>
            </a:r>
            <a:r>
              <a:rPr lang="en-US" smtClean="0">
                <a:solidFill>
                  <a:srgbClr val="E4FF17"/>
                </a:solidFill>
              </a:rPr>
              <a:t>scope of better drugs</a:t>
            </a:r>
            <a:r>
              <a:rPr lang="en-US" smtClean="0">
                <a:solidFill>
                  <a:schemeClr val="accent1"/>
                </a:solidFill>
              </a:rPr>
              <a:t> which may act either at the level of endothelin, growth factor or androgen receptor level.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</a:rPr>
              <a:t>The future of BPH treatment appears to be bright in view of developments  in both medical &amp; non invasive modalities.  </a:t>
            </a:r>
          </a:p>
        </p:txBody>
      </p:sp>
    </p:spTree>
  </p:cSld>
  <p:clrMapOvr>
    <a:masterClrMapping/>
  </p:clrMapOvr>
  <p:transition>
    <p:wipe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2743200"/>
            <a:ext cx="6477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0600">
                <a:solidFill>
                  <a:srgbClr val="FF9933"/>
                </a:solidFill>
              </a:rPr>
              <a:t>Thank You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-152400"/>
          <a:ext cx="9144000" cy="766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0" cy="766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576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Symptomatology</a:t>
            </a:r>
            <a:endParaRPr lang="en-US" sz="28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95700" y="1457325"/>
            <a:ext cx="334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Symptoms of BPH</a:t>
            </a:r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62150" y="2438400"/>
            <a:ext cx="2809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9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Obstructive symptoms</a:t>
            </a:r>
            <a:endParaRPr lang="en-US" sz="2400">
              <a:solidFill>
                <a:srgbClr val="FFFF6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10275" y="2438400"/>
            <a:ext cx="2809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900" b="1" i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Irritative symptoms</a:t>
            </a:r>
            <a:endParaRPr lang="en-US" sz="2400">
              <a:solidFill>
                <a:srgbClr val="FFFF6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90725" y="3048000"/>
            <a:ext cx="2790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Hesitancy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Impairment of size and force of urinary stream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Interruption of stream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Terminal dribbling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Retention of Urine</a:t>
            </a:r>
            <a:endParaRPr lang="en-US" sz="240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19800" y="2971800"/>
            <a:ext cx="2790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Nocturia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Daytime frequency urgency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Dysuria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Sensation of incomplete emptying of the bladder/ Sense of incomplete void</a:t>
            </a:r>
          </a:p>
          <a:p>
            <a:pPr marL="171450" indent="-171450">
              <a:spcBef>
                <a:spcPct val="60000"/>
              </a:spcBef>
              <a:buClr>
                <a:srgbClr val="FFFF99"/>
              </a:buClr>
              <a:buSzPct val="125000"/>
            </a:pP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Urgency &amp; Urge incontinence</a:t>
            </a:r>
            <a:endParaRPr lang="en-US" sz="180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5943600"/>
            <a:ext cx="8610600" cy="6508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 i="1">
                <a:solidFill>
                  <a:srgbClr val="FFFF66"/>
                </a:solidFill>
                <a:latin typeface="Arial" charset="0"/>
              </a:rPr>
              <a:t>Lower urinary tract symptoms (LUTS)</a:t>
            </a:r>
            <a:endParaRPr lang="en-US" sz="40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rgbClr val="FF0066"/>
                </a:solidFill>
              </a:rPr>
              <a:t>Symptomatology</a:t>
            </a:r>
            <a:br>
              <a:rPr lang="en-US" sz="2800" smtClean="0">
                <a:solidFill>
                  <a:srgbClr val="FF0066"/>
                </a:solidFill>
              </a:rPr>
            </a:br>
            <a:r>
              <a:rPr lang="en-US" sz="3200" smtClean="0">
                <a:solidFill>
                  <a:srgbClr val="FFFF66"/>
                </a:solidFill>
              </a:rPr>
              <a:t>Uncommon presentations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7772400" cy="45720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smtClean="0">
                <a:solidFill>
                  <a:srgbClr val="FFFF66"/>
                </a:solidFill>
              </a:rPr>
              <a:t>Severe uremia</a:t>
            </a:r>
          </a:p>
          <a:p>
            <a:pPr marL="533400" indent="-533400">
              <a:buFontTx/>
              <a:buAutoNum type="arabicPeriod"/>
            </a:pPr>
            <a:r>
              <a:rPr lang="en-US" sz="2800" smtClean="0">
                <a:solidFill>
                  <a:srgbClr val="FFFF66"/>
                </a:solidFill>
              </a:rPr>
              <a:t> Resistant anemia.</a:t>
            </a:r>
          </a:p>
          <a:p>
            <a:pPr marL="533400" indent="-533400">
              <a:buFontTx/>
              <a:buAutoNum type="arabicPeriod"/>
            </a:pPr>
            <a:r>
              <a:rPr lang="en-US" sz="2800" smtClean="0">
                <a:solidFill>
                  <a:srgbClr val="FFFF66"/>
                </a:solidFill>
              </a:rPr>
              <a:t> Hematuria.</a:t>
            </a:r>
          </a:p>
          <a:p>
            <a:pPr marL="533400" indent="-533400">
              <a:buFontTx/>
              <a:buAutoNum type="arabicPeriod"/>
            </a:pPr>
            <a:r>
              <a:rPr lang="en-US" sz="2800" smtClean="0">
                <a:solidFill>
                  <a:srgbClr val="FFFF66"/>
                </a:solidFill>
              </a:rPr>
              <a:t> Intractable UTI. </a:t>
            </a:r>
          </a:p>
          <a:p>
            <a:pPr marL="533400" indent="-533400">
              <a:buFontTx/>
              <a:buAutoNum type="arabicPeriod"/>
            </a:pPr>
            <a:r>
              <a:rPr lang="en-US" sz="2800" smtClean="0">
                <a:solidFill>
                  <a:srgbClr val="FFFF66"/>
                </a:solidFill>
              </a:rPr>
              <a:t> Careful history &amp; examination to exclude:                                                         Stricture urethra (prior instrumentation),               vesical calculus/ neurogenic bladder,                prostatic abscess , meatal stenosis.</a:t>
            </a:r>
            <a:r>
              <a:rPr lang="en-US" sz="2800" smtClean="0"/>
              <a:t>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609600"/>
            <a:ext cx="576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Symptom score cards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rot="-54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14575" y="1514475"/>
            <a:ext cx="4648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80000"/>
              </a:spcBef>
              <a:buClr>
                <a:srgbClr val="FFFF99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AUA Symptom score card</a:t>
            </a:r>
          </a:p>
          <a:p>
            <a:pPr marL="228600" indent="-228600">
              <a:spcBef>
                <a:spcPct val="80000"/>
              </a:spcBef>
              <a:buClr>
                <a:srgbClr val="FFFF99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IPSS</a:t>
            </a:r>
          </a:p>
          <a:p>
            <a:pPr marL="228600" indent="-228600">
              <a:spcBef>
                <a:spcPct val="80000"/>
              </a:spcBef>
              <a:buClr>
                <a:srgbClr val="FFFF99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DAN-PSS-1</a:t>
            </a:r>
          </a:p>
          <a:p>
            <a:pPr marL="228600" indent="-228600">
              <a:spcBef>
                <a:spcPct val="80000"/>
              </a:spcBef>
              <a:buClr>
                <a:srgbClr val="FFFF99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Boyarsky score</a:t>
            </a:r>
          </a:p>
          <a:p>
            <a:pPr marL="228600" indent="-228600">
              <a:spcBef>
                <a:spcPct val="80000"/>
              </a:spcBef>
              <a:buClr>
                <a:srgbClr val="FFFF99"/>
              </a:buClr>
              <a:buSzPct val="125000"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Patient satisfaction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133600" y="381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Medical history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83058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Hematuria, UTI, urethral stricture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Diabetes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CNS disorder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Ret. of urine in the past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Instrumentation /Cath.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Exposure to drugs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Prior surgery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Voiding diary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 flipV="1">
            <a:off x="3429000" y="41148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3429000" y="5181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10200" y="3810000"/>
            <a:ext cx="33528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anticoagulants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5029200" y="5943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2400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5715000" y="5181600"/>
            <a:ext cx="31242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Alpha agonists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tas">
  <a:themeElements>
    <a:clrScheme name="Dut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ut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u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ta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ta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ta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ta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ta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ta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Dutas</Template>
  <TotalTime>551</TotalTime>
  <Words>1556</Words>
  <Application>Microsoft Office PowerPoint</Application>
  <PresentationFormat>On-screen Show (4:3)</PresentationFormat>
  <Paragraphs>351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Dutas</vt:lpstr>
      <vt:lpstr>Slide</vt:lpstr>
      <vt:lpstr>Current concepts in the management  of BPH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Symptomatology Uncommon presentations</vt:lpstr>
      <vt:lpstr>PowerPoint Presentation</vt:lpstr>
      <vt:lpstr>PowerPoint Presentation</vt:lpstr>
      <vt:lpstr>Physical Examination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ETIOLOGY </vt:lpstr>
      <vt:lpstr>BPH is a stem Cell disease    (Issaaac &amp; Coffey 1995)       </vt:lpstr>
      <vt:lpstr>Goals of treatment in BPH</vt:lpstr>
      <vt:lpstr>Management Of BPH</vt:lpstr>
      <vt:lpstr>Watchful Waiting</vt:lpstr>
      <vt:lpstr>Medical Management</vt:lpstr>
      <vt:lpstr>Medical Management (Contd.)</vt:lpstr>
      <vt:lpstr>Medical Management (Contd.)</vt:lpstr>
      <vt:lpstr>Who is an ideal candidate for medical therapy?</vt:lpstr>
      <vt:lpstr>Whether BPH can be prevented with medical therapy &amp; who needs prevention ?</vt:lpstr>
      <vt:lpstr>PowerPoint Presentation</vt:lpstr>
      <vt:lpstr> α  Adrenergic Blockers recommended doses </vt:lpstr>
      <vt:lpstr>PowerPoint Presentation</vt:lpstr>
      <vt:lpstr>Future of α blocker therapy</vt:lpstr>
      <vt:lpstr>Location of 5 alpha reductase(AR) enzyme </vt:lpstr>
      <vt:lpstr>Finastride</vt:lpstr>
      <vt:lpstr>Dutasteride</vt:lpstr>
      <vt:lpstr>Current status of  androgen suppression therapy</vt:lpstr>
      <vt:lpstr>Medical management (contd.)</vt:lpstr>
      <vt:lpstr>Phytotherapy</vt:lpstr>
      <vt:lpstr>Mechanism of action of plant extracts</vt:lpstr>
      <vt:lpstr>Current status of Phytotherapy</vt:lpstr>
      <vt:lpstr>Aromatase inhibitors</vt:lpstr>
      <vt:lpstr>PowerPoint Presentation</vt:lpstr>
      <vt:lpstr>Surgical options</vt:lpstr>
      <vt:lpstr>Surgical options</vt:lpstr>
      <vt:lpstr>Take home message</vt:lpstr>
      <vt:lpstr>Take home message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CONCEPTS IN THE MANAGEMENT OF BPH</dc:title>
  <dc:creator>kuc</dc:creator>
  <cp:lastModifiedBy>V.K Mishra</cp:lastModifiedBy>
  <cp:revision>16</cp:revision>
  <dcterms:created xsi:type="dcterms:W3CDTF">2004-09-25T09:44:07Z</dcterms:created>
  <dcterms:modified xsi:type="dcterms:W3CDTF">2014-12-12T19:35:23Z</dcterms:modified>
</cp:coreProperties>
</file>